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  <p:sldMasterId id="2147483957" r:id="rId2"/>
    <p:sldMasterId id="2147483983" r:id="rId3"/>
    <p:sldMasterId id="2147483964" r:id="rId4"/>
  </p:sldMasterIdLst>
  <p:notesMasterIdLst>
    <p:notesMasterId r:id="rId10"/>
  </p:notesMasterIdLst>
  <p:handoutMasterIdLst>
    <p:handoutMasterId r:id="rId11"/>
  </p:handoutMasterIdLst>
  <p:sldIdLst>
    <p:sldId id="278" r:id="rId5"/>
    <p:sldId id="279" r:id="rId6"/>
    <p:sldId id="306" r:id="rId7"/>
    <p:sldId id="312" r:id="rId8"/>
    <p:sldId id="269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6"/>
    <a:srgbClr val="FFFDEA"/>
    <a:srgbClr val="C00022"/>
    <a:srgbClr val="F5F1CA"/>
    <a:srgbClr val="FFF8EA"/>
    <a:srgbClr val="FEFEEA"/>
    <a:srgbClr val="E2B5CF"/>
    <a:srgbClr val="C8102E"/>
    <a:srgbClr val="FFFD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 autoAdjust="0"/>
    <p:restoredTop sz="94407" autoAdjust="0"/>
  </p:normalViewPr>
  <p:slideViewPr>
    <p:cSldViewPr snapToGrid="0" snapToObjects="1">
      <p:cViewPr varScale="1">
        <p:scale>
          <a:sx n="60" d="100"/>
          <a:sy n="60" d="100"/>
        </p:scale>
        <p:origin x="11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7B1C8-3650-2444-BC27-1EC0785CA821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38CFC-13D7-C449-A440-EE10AE0B5E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614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A2DE3-E70D-8D40-B124-01956D9ABA58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9A8E4-33A8-4246-9F59-7DF37FE67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7554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solidFill>
          <a:srgbClr val="C0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0" b="0" i="0" spc="300">
                <a:solidFill>
                  <a:srgbClr val="FFFDEA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it-IT" dirty="0"/>
              <a:t>Grazie</a:t>
            </a:r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4080569" y="6176818"/>
            <a:ext cx="982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spc="0" dirty="0" err="1">
                <a:solidFill>
                  <a:srgbClr val="F7F6F1"/>
                </a:solidFill>
                <a:latin typeface="Helvetica"/>
                <a:cs typeface="Helvetica"/>
              </a:rPr>
              <a:t>felicetti.it</a:t>
            </a:r>
            <a:endParaRPr lang="it-IT" sz="1600" spc="0" dirty="0">
              <a:solidFill>
                <a:srgbClr val="F7F6F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5879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>
          <a:xfrm>
            <a:off x="0" y="690359"/>
            <a:ext cx="9144000" cy="6167641"/>
          </a:xfrm>
          <a:prstGeom prst="rect">
            <a:avLst/>
          </a:prstGeom>
        </p:spPr>
        <p:txBody>
          <a:bodyPr vert="horz"/>
          <a:lstStyle>
            <a:lvl1pPr marL="114300" indent="0">
              <a:buNone/>
              <a:defRPr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181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titolo">
    <p:bg>
      <p:bgPr>
        <a:solidFill>
          <a:srgbClr val="FF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429000"/>
            <a:ext cx="9144000" cy="351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GRAZIE PER L’ATTENZIONE</a:t>
            </a:r>
          </a:p>
        </p:txBody>
      </p:sp>
      <p:pic>
        <p:nvPicPr>
          <p:cNvPr id="5" name="Immagine 4" descr="LOGO ISTITUZIONALE.png">
            <a:extLst>
              <a:ext uri="{FF2B5EF4-FFF2-40B4-BE49-F238E27FC236}">
                <a16:creationId xmlns:a16="http://schemas.microsoft.com/office/drawing/2014/main" id="{0257321E-0E4D-5947-9793-A2EC001B3D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76" y="-184997"/>
            <a:ext cx="3208867" cy="32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0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7"/>
          <p:cNvSpPr>
            <a:spLocks noGrp="1"/>
          </p:cNvSpPr>
          <p:nvPr>
            <p:ph type="body" sz="quarter" idx="17"/>
          </p:nvPr>
        </p:nvSpPr>
        <p:spPr>
          <a:xfrm>
            <a:off x="565705" y="2436099"/>
            <a:ext cx="8301208" cy="9524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0" cap="all" spc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3" name="Segnaposto testo 17"/>
          <p:cNvSpPr>
            <a:spLocks noGrp="1"/>
          </p:cNvSpPr>
          <p:nvPr>
            <p:ph type="body" sz="quarter" idx="18"/>
          </p:nvPr>
        </p:nvSpPr>
        <p:spPr>
          <a:xfrm>
            <a:off x="565705" y="3388582"/>
            <a:ext cx="8301208" cy="3810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0" i="0" spc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7974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vert="horz"/>
          <a:lstStyle>
            <a:lvl1pPr marL="11430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testo 17"/>
          <p:cNvSpPr>
            <a:spLocks noGrp="1"/>
          </p:cNvSpPr>
          <p:nvPr>
            <p:ph type="body" sz="quarter" idx="17"/>
          </p:nvPr>
        </p:nvSpPr>
        <p:spPr>
          <a:xfrm>
            <a:off x="565705" y="2436099"/>
            <a:ext cx="8301208" cy="9524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0" cap="all" spc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5" name="Segnaposto testo 17"/>
          <p:cNvSpPr>
            <a:spLocks noGrp="1"/>
          </p:cNvSpPr>
          <p:nvPr>
            <p:ph type="body" sz="quarter" idx="18"/>
          </p:nvPr>
        </p:nvSpPr>
        <p:spPr>
          <a:xfrm>
            <a:off x="565705" y="3388582"/>
            <a:ext cx="8301208" cy="3810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0" i="0" spc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069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7"/>
          <p:cNvSpPr>
            <a:spLocks noGrp="1"/>
          </p:cNvSpPr>
          <p:nvPr>
            <p:ph type="body" sz="quarter" idx="11"/>
          </p:nvPr>
        </p:nvSpPr>
        <p:spPr>
          <a:xfrm>
            <a:off x="457168" y="631115"/>
            <a:ext cx="8223250" cy="356249"/>
          </a:xfrm>
        </p:spPr>
        <p:txBody>
          <a:bodyPr>
            <a:normAutofit/>
          </a:bodyPr>
          <a:lstStyle>
            <a:lvl1pPr marL="0" indent="0">
              <a:defRPr sz="18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13"/>
          </p:nvPr>
        </p:nvSpPr>
        <p:spPr>
          <a:xfrm>
            <a:off x="4756726" y="2079336"/>
            <a:ext cx="3923691" cy="3843481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2079336"/>
            <a:ext cx="3895436" cy="384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58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7"/>
          <p:cNvSpPr>
            <a:spLocks noGrp="1"/>
          </p:cNvSpPr>
          <p:nvPr>
            <p:ph type="body" sz="quarter" idx="11"/>
          </p:nvPr>
        </p:nvSpPr>
        <p:spPr>
          <a:xfrm>
            <a:off x="457168" y="631115"/>
            <a:ext cx="8223250" cy="356249"/>
          </a:xfrm>
        </p:spPr>
        <p:txBody>
          <a:bodyPr>
            <a:normAutofit/>
          </a:bodyPr>
          <a:lstStyle>
            <a:lvl1pPr marL="0" indent="0">
              <a:defRPr sz="18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immagine 2"/>
          <p:cNvSpPr>
            <a:spLocks noGrp="1"/>
          </p:cNvSpPr>
          <p:nvPr>
            <p:ph type="pic" sz="quarter" idx="13"/>
          </p:nvPr>
        </p:nvSpPr>
        <p:spPr>
          <a:xfrm>
            <a:off x="457168" y="2079336"/>
            <a:ext cx="8223250" cy="3843481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045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57167" y="2078183"/>
            <a:ext cx="3895469" cy="3808814"/>
          </a:xfr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791364" y="2074281"/>
            <a:ext cx="3889054" cy="1824828"/>
          </a:xfr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4791364" y="4062169"/>
            <a:ext cx="3889054" cy="1824828"/>
          </a:xfr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6" name="Segnaposto testo 17"/>
          <p:cNvSpPr>
            <a:spLocks noGrp="1"/>
          </p:cNvSpPr>
          <p:nvPr>
            <p:ph type="body" sz="quarter" idx="11"/>
          </p:nvPr>
        </p:nvSpPr>
        <p:spPr>
          <a:xfrm>
            <a:off x="457168" y="631115"/>
            <a:ext cx="8223250" cy="356249"/>
          </a:xfrm>
        </p:spPr>
        <p:txBody>
          <a:bodyPr>
            <a:normAutofit/>
          </a:bodyPr>
          <a:lstStyle>
            <a:lvl1pPr marL="0" indent="0">
              <a:defRPr sz="18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03858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560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data 5"/>
          <p:cNvSpPr>
            <a:spLocks noGrp="1"/>
          </p:cNvSpPr>
          <p:nvPr>
            <p:ph type="dt" sz="half" idx="10"/>
          </p:nvPr>
        </p:nvSpPr>
        <p:spPr>
          <a:xfrm>
            <a:off x="7774933" y="2604"/>
            <a:ext cx="991527" cy="345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01/17/2019</a:t>
            </a:r>
          </a:p>
        </p:txBody>
      </p:sp>
      <p:sp>
        <p:nvSpPr>
          <p:cNvPr id="14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4965374" y="2604"/>
            <a:ext cx="2895600" cy="345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Private Labels Opportunities for Sobeys</a:t>
            </a:r>
            <a:endParaRPr lang="it-IT" dirty="0"/>
          </a:p>
        </p:txBody>
      </p:sp>
      <p:cxnSp>
        <p:nvCxnSpPr>
          <p:cNvPr id="18" name="Connettore 1 17"/>
          <p:cNvCxnSpPr/>
          <p:nvPr userDrawn="1"/>
        </p:nvCxnSpPr>
        <p:spPr>
          <a:xfrm>
            <a:off x="552803" y="1656110"/>
            <a:ext cx="3724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immagine 2"/>
          <p:cNvSpPr>
            <a:spLocks noGrp="1"/>
          </p:cNvSpPr>
          <p:nvPr>
            <p:ph type="pic" sz="quarter" idx="13"/>
          </p:nvPr>
        </p:nvSpPr>
        <p:spPr>
          <a:xfrm>
            <a:off x="0" y="347663"/>
            <a:ext cx="9144000" cy="651033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16" name="Segnaposto testo 17"/>
          <p:cNvSpPr>
            <a:spLocks noGrp="1"/>
          </p:cNvSpPr>
          <p:nvPr>
            <p:ph type="body" sz="quarter" idx="17" hasCustomPrompt="1"/>
          </p:nvPr>
        </p:nvSpPr>
        <p:spPr>
          <a:xfrm>
            <a:off x="3107186" y="3429000"/>
            <a:ext cx="2929629" cy="351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defRPr sz="1800" b="1" spc="3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TITOLETTO</a:t>
            </a:r>
          </a:p>
        </p:txBody>
      </p:sp>
      <p:sp>
        <p:nvSpPr>
          <p:cNvPr id="11" name="Segnaposto testo 17"/>
          <p:cNvSpPr>
            <a:spLocks noGrp="1"/>
          </p:cNvSpPr>
          <p:nvPr>
            <p:ph type="body" sz="quarter" idx="18" hasCustomPrompt="1"/>
          </p:nvPr>
        </p:nvSpPr>
        <p:spPr>
          <a:xfrm>
            <a:off x="3107186" y="3780693"/>
            <a:ext cx="2929629" cy="351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defRPr sz="1400" b="0" spc="3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INSERISCI TESTO</a:t>
            </a:r>
          </a:p>
        </p:txBody>
      </p:sp>
    </p:spTree>
    <p:extLst>
      <p:ext uri="{BB962C8B-B14F-4D97-AF65-F5344CB8AC3E}">
        <p14:creationId xmlns:p14="http://schemas.microsoft.com/office/powerpoint/2010/main" val="2434235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>
          <a:xfrm>
            <a:off x="0" y="690359"/>
            <a:ext cx="9144000" cy="6167641"/>
          </a:xfrm>
          <a:prstGeom prst="rect">
            <a:avLst/>
          </a:prstGeom>
        </p:spPr>
        <p:txBody>
          <a:bodyPr vert="horz"/>
          <a:lstStyle>
            <a:lvl1pPr marL="114300" indent="0">
              <a:buNone/>
              <a:defRPr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92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rgbClr val="C0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0" b="0" i="0" spc="300">
                <a:solidFill>
                  <a:srgbClr val="FFFDEA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4080569" y="6176818"/>
            <a:ext cx="982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spc="0" dirty="0" err="1">
                <a:solidFill>
                  <a:srgbClr val="F7F6F1"/>
                </a:solidFill>
                <a:latin typeface="Helvetica"/>
                <a:cs typeface="Helvetica"/>
              </a:rPr>
              <a:t>felicetti.it</a:t>
            </a:r>
            <a:endParaRPr lang="it-IT" sz="1600" spc="0" dirty="0">
              <a:solidFill>
                <a:srgbClr val="F7F6F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97609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429000"/>
            <a:ext cx="9144000" cy="351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4249312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303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vert="horz"/>
          <a:lstStyle>
            <a:lvl1pPr marL="114300" indent="0">
              <a:buNone/>
              <a:defRPr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563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7"/>
          <p:cNvSpPr>
            <a:spLocks noGrp="1"/>
          </p:cNvSpPr>
          <p:nvPr>
            <p:ph type="body" sz="quarter" idx="17"/>
          </p:nvPr>
        </p:nvSpPr>
        <p:spPr>
          <a:xfrm>
            <a:off x="565705" y="2436099"/>
            <a:ext cx="8301208" cy="9524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0" cap="all" spc="0">
                <a:solidFill>
                  <a:srgbClr val="FFFDEA"/>
                </a:solidFill>
                <a:latin typeface="Helvetica"/>
                <a:cs typeface="Helvetica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3" name="Segnaposto testo 17"/>
          <p:cNvSpPr>
            <a:spLocks noGrp="1"/>
          </p:cNvSpPr>
          <p:nvPr>
            <p:ph type="body" sz="quarter" idx="18"/>
          </p:nvPr>
        </p:nvSpPr>
        <p:spPr>
          <a:xfrm>
            <a:off x="565705" y="3388582"/>
            <a:ext cx="8301208" cy="3810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0" i="0" spc="0">
                <a:solidFill>
                  <a:srgbClr val="FFFDEA"/>
                </a:solidFill>
                <a:latin typeface="Helvetica"/>
                <a:cs typeface="Helvetica"/>
              </a:defRPr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503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rgbClr val="FFFD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egnaposto testo 17"/>
          <p:cNvSpPr>
            <a:spLocks noGrp="1"/>
          </p:cNvSpPr>
          <p:nvPr>
            <p:ph type="body" sz="quarter" idx="10"/>
          </p:nvPr>
        </p:nvSpPr>
        <p:spPr>
          <a:xfrm>
            <a:off x="457168" y="1163016"/>
            <a:ext cx="8223250" cy="356249"/>
          </a:xfrm>
        </p:spPr>
        <p:txBody>
          <a:bodyPr>
            <a:normAutofit/>
          </a:bodyPr>
          <a:lstStyle>
            <a:lvl1pPr marL="0" indent="0">
              <a:defRPr sz="18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457200" y="2089729"/>
            <a:ext cx="8223218" cy="3879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6" name="Segnaposto numero diapositiva 9"/>
          <p:cNvSpPr>
            <a:spLocks noGrp="1"/>
          </p:cNvSpPr>
          <p:nvPr>
            <p:ph type="sldNum" sz="quarter" idx="4"/>
          </p:nvPr>
        </p:nvSpPr>
        <p:spPr>
          <a:xfrm>
            <a:off x="8474366" y="6156908"/>
            <a:ext cx="420244" cy="426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558E462A-8791-2B47-BAE2-D224FB8A73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24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bg>
      <p:bgPr>
        <a:solidFill>
          <a:srgbClr val="FFFD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089727"/>
            <a:ext cx="3569351" cy="3890823"/>
          </a:xfr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4246358" y="2089684"/>
            <a:ext cx="4434091" cy="3890861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674093"/>
            <a:ext cx="8223218" cy="4913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egnaposto testo 17"/>
          <p:cNvSpPr>
            <a:spLocks noGrp="1"/>
          </p:cNvSpPr>
          <p:nvPr>
            <p:ph type="body" sz="quarter" idx="13"/>
          </p:nvPr>
        </p:nvSpPr>
        <p:spPr>
          <a:xfrm>
            <a:off x="457168" y="1163016"/>
            <a:ext cx="8223250" cy="356249"/>
          </a:xfrm>
        </p:spPr>
        <p:txBody>
          <a:bodyPr>
            <a:normAutofit/>
          </a:bodyPr>
          <a:lstStyle>
            <a:lvl1pPr marL="0" indent="0">
              <a:defRPr sz="18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8" name="Segnaposto numero diapositiva 9"/>
          <p:cNvSpPr>
            <a:spLocks noGrp="1"/>
          </p:cNvSpPr>
          <p:nvPr>
            <p:ph type="sldNum" sz="quarter" idx="4"/>
          </p:nvPr>
        </p:nvSpPr>
        <p:spPr>
          <a:xfrm>
            <a:off x="8474366" y="6156908"/>
            <a:ext cx="420244" cy="426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558E462A-8791-2B47-BAE2-D224FB8A73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03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168" y="1875692"/>
            <a:ext cx="8223218" cy="2663743"/>
          </a:xfr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Grafico</a:t>
            </a:r>
            <a:endParaRPr lang="en-US" dirty="0"/>
          </a:p>
        </p:txBody>
      </p:sp>
      <p:sp>
        <p:nvSpPr>
          <p:cNvPr id="3" name="Segnaposto tabella 2"/>
          <p:cNvSpPr>
            <a:spLocks noGrp="1"/>
          </p:cNvSpPr>
          <p:nvPr>
            <p:ph type="tbl" sz="quarter" idx="13"/>
          </p:nvPr>
        </p:nvSpPr>
        <p:spPr>
          <a:xfrm>
            <a:off x="457200" y="4538663"/>
            <a:ext cx="8223250" cy="1336675"/>
          </a:xfrm>
        </p:spPr>
        <p:txBody>
          <a:bodyPr/>
          <a:lstStyle/>
          <a:p>
            <a:endParaRPr lang="it-IT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674093"/>
            <a:ext cx="8223218" cy="4913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egnaposto testo 17"/>
          <p:cNvSpPr>
            <a:spLocks noGrp="1"/>
          </p:cNvSpPr>
          <p:nvPr>
            <p:ph type="body" sz="quarter" idx="10"/>
          </p:nvPr>
        </p:nvSpPr>
        <p:spPr>
          <a:xfrm>
            <a:off x="457168" y="1163016"/>
            <a:ext cx="8223250" cy="356249"/>
          </a:xfrm>
        </p:spPr>
        <p:txBody>
          <a:bodyPr>
            <a:normAutofit/>
          </a:bodyPr>
          <a:lstStyle>
            <a:lvl1pPr marL="0" indent="0">
              <a:defRPr sz="18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Segnaposto numero diapositiva 9"/>
          <p:cNvSpPr>
            <a:spLocks noGrp="1"/>
          </p:cNvSpPr>
          <p:nvPr>
            <p:ph type="sldNum" sz="quarter" idx="4"/>
          </p:nvPr>
        </p:nvSpPr>
        <p:spPr>
          <a:xfrm>
            <a:off x="8474366" y="6156908"/>
            <a:ext cx="420244" cy="426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558E462A-8791-2B47-BAE2-D224FB8A73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80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167" y="1875692"/>
            <a:ext cx="4030165" cy="2663743"/>
          </a:xfr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Grafico</a:t>
            </a:r>
            <a:endParaRPr lang="en-US" dirty="0"/>
          </a:p>
        </p:txBody>
      </p:sp>
      <p:sp>
        <p:nvSpPr>
          <p:cNvPr id="3" name="Segnaposto tabella 2"/>
          <p:cNvSpPr>
            <a:spLocks noGrp="1"/>
          </p:cNvSpPr>
          <p:nvPr>
            <p:ph type="tbl" sz="quarter" idx="13"/>
          </p:nvPr>
        </p:nvSpPr>
        <p:spPr>
          <a:xfrm>
            <a:off x="457200" y="4538663"/>
            <a:ext cx="4030132" cy="1336675"/>
          </a:xfrm>
        </p:spPr>
        <p:txBody>
          <a:bodyPr/>
          <a:lstStyle/>
          <a:p>
            <a:endParaRPr lang="it-IT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69692" y="1875692"/>
            <a:ext cx="4010726" cy="2663743"/>
          </a:xfrm>
        </p:spPr>
        <p:txBody>
          <a:bodyPr/>
          <a:lstStyle>
            <a:lvl1pPr marL="11430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Grafico</a:t>
            </a:r>
            <a:endParaRPr lang="en-US" dirty="0"/>
          </a:p>
        </p:txBody>
      </p:sp>
      <p:sp>
        <p:nvSpPr>
          <p:cNvPr id="16" name="Segnaposto tabella 2"/>
          <p:cNvSpPr>
            <a:spLocks noGrp="1"/>
          </p:cNvSpPr>
          <p:nvPr>
            <p:ph type="tbl" sz="quarter" idx="15"/>
          </p:nvPr>
        </p:nvSpPr>
        <p:spPr>
          <a:xfrm>
            <a:off x="4669692" y="4538663"/>
            <a:ext cx="4010726" cy="1336675"/>
          </a:xfrm>
        </p:spPr>
        <p:txBody>
          <a:bodyPr/>
          <a:lstStyle/>
          <a:p>
            <a:endParaRPr lang="it-IT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674093"/>
            <a:ext cx="8223218" cy="4913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Segnaposto testo 17"/>
          <p:cNvSpPr>
            <a:spLocks noGrp="1"/>
          </p:cNvSpPr>
          <p:nvPr>
            <p:ph type="body" sz="quarter" idx="10"/>
          </p:nvPr>
        </p:nvSpPr>
        <p:spPr>
          <a:xfrm>
            <a:off x="457168" y="1163016"/>
            <a:ext cx="8223250" cy="356249"/>
          </a:xfrm>
        </p:spPr>
        <p:txBody>
          <a:bodyPr>
            <a:normAutofit/>
          </a:bodyPr>
          <a:lstStyle>
            <a:lvl1pPr marL="0" indent="0">
              <a:defRPr sz="18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2" name="Segnaposto numero diapositiva 9"/>
          <p:cNvSpPr>
            <a:spLocks noGrp="1"/>
          </p:cNvSpPr>
          <p:nvPr>
            <p:ph type="sldNum" sz="quarter" idx="4"/>
          </p:nvPr>
        </p:nvSpPr>
        <p:spPr>
          <a:xfrm>
            <a:off x="8474366" y="6156908"/>
            <a:ext cx="420244" cy="426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558E462A-8791-2B47-BAE2-D224FB8A73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98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80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data 5"/>
          <p:cNvSpPr>
            <a:spLocks noGrp="1"/>
          </p:cNvSpPr>
          <p:nvPr>
            <p:ph type="dt" sz="half" idx="10"/>
          </p:nvPr>
        </p:nvSpPr>
        <p:spPr>
          <a:xfrm>
            <a:off x="7774933" y="2604"/>
            <a:ext cx="991527" cy="345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01/17/2019</a:t>
            </a:r>
          </a:p>
        </p:txBody>
      </p:sp>
      <p:sp>
        <p:nvSpPr>
          <p:cNvPr id="14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4965374" y="2604"/>
            <a:ext cx="2895600" cy="345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Private Labels Opportunities for Sobeys</a:t>
            </a:r>
            <a:endParaRPr lang="it-IT" dirty="0"/>
          </a:p>
        </p:txBody>
      </p:sp>
      <p:cxnSp>
        <p:nvCxnSpPr>
          <p:cNvPr id="18" name="Connettore 1 17"/>
          <p:cNvCxnSpPr/>
          <p:nvPr userDrawn="1"/>
        </p:nvCxnSpPr>
        <p:spPr>
          <a:xfrm>
            <a:off x="552803" y="1656110"/>
            <a:ext cx="3724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immagine 2"/>
          <p:cNvSpPr>
            <a:spLocks noGrp="1"/>
          </p:cNvSpPr>
          <p:nvPr>
            <p:ph type="pic" sz="quarter" idx="13"/>
          </p:nvPr>
        </p:nvSpPr>
        <p:spPr>
          <a:xfrm>
            <a:off x="0" y="347663"/>
            <a:ext cx="9144000" cy="651033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16" name="Segnaposto testo 17"/>
          <p:cNvSpPr>
            <a:spLocks noGrp="1"/>
          </p:cNvSpPr>
          <p:nvPr>
            <p:ph type="body" sz="quarter" idx="17" hasCustomPrompt="1"/>
          </p:nvPr>
        </p:nvSpPr>
        <p:spPr>
          <a:xfrm>
            <a:off x="3107186" y="3429000"/>
            <a:ext cx="2929629" cy="351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defRPr sz="1800" b="1" spc="3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TITOLETTO</a:t>
            </a:r>
          </a:p>
        </p:txBody>
      </p:sp>
      <p:sp>
        <p:nvSpPr>
          <p:cNvPr id="11" name="Segnaposto testo 17"/>
          <p:cNvSpPr>
            <a:spLocks noGrp="1"/>
          </p:cNvSpPr>
          <p:nvPr>
            <p:ph type="body" sz="quarter" idx="18" hasCustomPrompt="1"/>
          </p:nvPr>
        </p:nvSpPr>
        <p:spPr>
          <a:xfrm>
            <a:off x="3107186" y="3780693"/>
            <a:ext cx="2929629" cy="351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defRPr sz="1400" b="0" spc="3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INSERISCI TESTO</a:t>
            </a:r>
          </a:p>
        </p:txBody>
      </p:sp>
    </p:spTree>
    <p:extLst>
      <p:ext uri="{BB962C8B-B14F-4D97-AF65-F5344CB8AC3E}">
        <p14:creationId xmlns:p14="http://schemas.microsoft.com/office/powerpoint/2010/main" val="266694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72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76" r:id="rId2"/>
    <p:sldLayoutId id="2147483987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cap="none" spc="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D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4093"/>
            <a:ext cx="8223218" cy="49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TITOLO CAPITOLO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818"/>
            <a:ext cx="4461164" cy="4287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4"/>
          </p:nvPr>
        </p:nvSpPr>
        <p:spPr>
          <a:xfrm>
            <a:off x="8474366" y="6156908"/>
            <a:ext cx="420244" cy="426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558E462A-8791-2B47-BAE2-D224FB8A73B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899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9" r:id="rId3"/>
    <p:sldLayoutId id="2147483963" r:id="rId4"/>
    <p:sldLayoutId id="2147484011" r:id="rId5"/>
    <p:sldLayoutId id="2147484012" r:id="rId6"/>
    <p:sldLayoutId id="2147484013" r:id="rId7"/>
    <p:sldLayoutId id="2147484014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spc="0" baseline="0">
          <a:ln>
            <a:noFill/>
          </a:ln>
          <a:solidFill>
            <a:srgbClr val="C00022"/>
          </a:solidFill>
          <a:effectLst/>
          <a:latin typeface="Helvetica"/>
          <a:ea typeface="+mj-ea"/>
          <a:cs typeface="Helvetica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C00022"/>
        </a:buClr>
        <a:buFont typeface="Arial" pitchFamily="34" charset="0"/>
        <a:buNone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640080" indent="-228600" algn="l" defTabSz="914400" rtl="0" eaLnBrk="1" latinLnBrk="0" hangingPunct="1">
        <a:spcBef>
          <a:spcPct val="20000"/>
        </a:spcBef>
        <a:buClr>
          <a:srgbClr val="C00022"/>
        </a:buClr>
        <a:buFont typeface="Arial" pitchFamily="34" charset="0"/>
        <a:buChar char="•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005840" indent="-228600" algn="l" defTabSz="914400" rtl="0" eaLnBrk="1" latinLnBrk="0" hangingPunct="1">
        <a:spcBef>
          <a:spcPct val="20000"/>
        </a:spcBef>
        <a:buClr>
          <a:srgbClr val="C00022"/>
        </a:buClr>
        <a:buFont typeface="Arial" pitchFamily="34" charset="0"/>
        <a:buChar char="•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280160" indent="-228600" algn="l" defTabSz="914400" rtl="0" eaLnBrk="1" latinLnBrk="0" hangingPunct="1">
        <a:spcBef>
          <a:spcPct val="20000"/>
        </a:spcBef>
        <a:buClr>
          <a:srgbClr val="C00022"/>
        </a:buClr>
        <a:buFont typeface="Arial" pitchFamily="34" charset="0"/>
        <a:buChar char="•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554480" indent="-228600" algn="l" defTabSz="914400" rtl="0" eaLnBrk="1" latinLnBrk="0" hangingPunct="1">
        <a:spcBef>
          <a:spcPct val="20000"/>
        </a:spcBef>
        <a:buClr>
          <a:srgbClr val="C00022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Helvetica"/>
          <a:ea typeface="+mn-ea"/>
          <a:cs typeface="Helvetica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6881092" y="1512456"/>
            <a:ext cx="5316679" cy="5108862"/>
          </a:xfrm>
          <a:prstGeom prst="ellipse">
            <a:avLst/>
          </a:prstGeom>
          <a:solidFill>
            <a:srgbClr val="F5F1C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LOGOTIPO_hmc_burro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3" b="16727"/>
          <a:stretch/>
        </p:blipFill>
        <p:spPr>
          <a:xfrm>
            <a:off x="7467385" y="5188856"/>
            <a:ext cx="1307981" cy="408215"/>
          </a:xfrm>
          <a:prstGeom prst="rect">
            <a:avLst/>
          </a:prstGeom>
        </p:spPr>
      </p:pic>
      <p:pic>
        <p:nvPicPr>
          <p:cNvPr id="5" name="Immagine 4" descr="Monograno Felicetti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2" y="701825"/>
            <a:ext cx="1870363" cy="3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1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6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cap="none" spc="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D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5693"/>
            <a:ext cx="8223218" cy="428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2" name="Segnaposto numero diapositiva 9"/>
          <p:cNvSpPr>
            <a:spLocks noGrp="1"/>
          </p:cNvSpPr>
          <p:nvPr>
            <p:ph type="sldNum" sz="quarter" idx="4"/>
          </p:nvPr>
        </p:nvSpPr>
        <p:spPr>
          <a:xfrm>
            <a:off x="8474366" y="6156908"/>
            <a:ext cx="420244" cy="426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558E462A-8791-2B47-BAE2-D224FB8A73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4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80" r:id="rId2"/>
    <p:sldLayoutId id="2147483968" r:id="rId3"/>
    <p:sldLayoutId id="2147483991" r:id="rId4"/>
    <p:sldLayoutId id="2147483992" r:id="rId5"/>
    <p:sldLayoutId id="2147483993" r:id="rId6"/>
    <p:sldLayoutId id="2147483994" r:id="rId7"/>
    <p:sldLayoutId id="2147483978" r:id="rId8"/>
    <p:sldLayoutId id="214748397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cap="none" spc="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Helvetica"/>
          <a:ea typeface="+mn-ea"/>
          <a:cs typeface="Helvetica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pdf"/><Relationship Id="rId3" Type="http://schemas.openxmlformats.org/officeDocument/2006/relationships/image" Target="../media/image13.pdf"/><Relationship Id="rId7" Type="http://schemas.openxmlformats.org/officeDocument/2006/relationships/image" Target="../media/image17.pdf"/><Relationship Id="rId12" Type="http://schemas.openxmlformats.org/officeDocument/2006/relationships/image" Target="../media/image13.png"/><Relationship Id="rId2" Type="http://schemas.openxmlformats.org/officeDocument/2006/relationships/image" Target="../media/image8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21.pdf"/><Relationship Id="rId5" Type="http://schemas.openxmlformats.org/officeDocument/2006/relationships/image" Target="../media/image15.pdf"/><Relationship Id="rId15" Type="http://schemas.openxmlformats.org/officeDocument/2006/relationships/image" Target="../media/image25.pdf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9.pdf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3" descr="pastificio.psd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" r="12409" b="1529"/>
          <a:stretch/>
        </p:blipFill>
        <p:spPr>
          <a:xfrm>
            <a:off x="0" y="0"/>
            <a:ext cx="9144000" cy="6858000"/>
          </a:xfrm>
        </p:spPr>
      </p:pic>
      <p:pic>
        <p:nvPicPr>
          <p:cNvPr id="6" name="Immagine 5" descr="LOGO ISTITUZIONALE.png">
            <a:extLst>
              <a:ext uri="{FF2B5EF4-FFF2-40B4-BE49-F238E27FC236}">
                <a16:creationId xmlns:a16="http://schemas.microsoft.com/office/drawing/2014/main" id="{83F0696A-37C2-4748-ADDA-FF6D7B5FA7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79" y="-175826"/>
            <a:ext cx="3208867" cy="32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0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magine 63"/>
          <p:cNvPicPr>
            <a:picLocks noChangeAspect="1"/>
          </p:cNvPicPr>
          <p:nvPr/>
        </p:nvPicPr>
        <p:blipFill rotWithShape="1">
          <a:blip r:embed="rId2"/>
          <a:srcRect l="10204" t="2963" r="8713" b="458"/>
          <a:stretch/>
        </p:blipFill>
        <p:spPr>
          <a:xfrm>
            <a:off x="-618510" y="17734"/>
            <a:ext cx="9754773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-618510" y="0"/>
            <a:ext cx="9754773" cy="6875734"/>
          </a:xfrm>
          <a:prstGeom prst="rect">
            <a:avLst/>
          </a:prstGeom>
          <a:solidFill>
            <a:srgbClr val="FFFFFF">
              <a:alpha val="5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83642" y="1464745"/>
            <a:ext cx="2264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Valentino </a:t>
            </a:r>
            <a:r>
              <a:rPr lang="it-IT" sz="1200" dirty="0" err="1"/>
              <a:t>Felicetti</a:t>
            </a:r>
            <a:r>
              <a:rPr lang="it-IT" sz="1200" dirty="0"/>
              <a:t> (classe 1864),</a:t>
            </a:r>
          </a:p>
          <a:p>
            <a:r>
              <a:rPr lang="it-IT" sz="1200" dirty="0"/>
              <a:t>imprenditore edile al servizio</a:t>
            </a:r>
          </a:p>
          <a:p>
            <a:r>
              <a:rPr lang="it-IT" sz="1200" dirty="0"/>
              <a:t>dell’Impero Austro-Ungarico, raggiunge con Luigi </a:t>
            </a:r>
            <a:r>
              <a:rPr lang="it-IT" sz="1200" dirty="0" err="1"/>
              <a:t>Giacomelli</a:t>
            </a:r>
            <a:r>
              <a:rPr lang="it-IT" sz="1200" dirty="0"/>
              <a:t> l’accordo per l’acquisto della Prima Fabbrica di Paste Alimentari.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76773" y="1100679"/>
            <a:ext cx="723899" cy="364066"/>
          </a:xfrm>
          <a:prstGeom prst="rect">
            <a:avLst/>
          </a:prstGeom>
          <a:solidFill>
            <a:srgbClr val="C8A6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rtlCol="0" anchor="ctr" anchorCtr="1"/>
          <a:lstStyle/>
          <a:p>
            <a:pPr algn="ctr"/>
            <a:r>
              <a:rPr lang="it-IT" b="1" dirty="0">
                <a:solidFill>
                  <a:srgbClr val="FFFFFF"/>
                </a:solidFill>
              </a:rPr>
              <a:t>1908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874440" y="1464745"/>
            <a:ext cx="1858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Il pastificio è governato</a:t>
            </a:r>
          </a:p>
          <a:p>
            <a:r>
              <a:rPr lang="it-IT" sz="1200" dirty="0"/>
              <a:t>da un complesso di</a:t>
            </a:r>
          </a:p>
          <a:p>
            <a:r>
              <a:rPr lang="it-IT" sz="1200" dirty="0"/>
              <a:t>sette soci i quali</a:t>
            </a:r>
          </a:p>
          <a:p>
            <a:r>
              <a:rPr lang="it-IT" sz="1200" dirty="0"/>
              <a:t>propongono a Valentino</a:t>
            </a:r>
          </a:p>
          <a:p>
            <a:r>
              <a:rPr lang="it-IT" sz="1200" dirty="0"/>
              <a:t>di prendere la guida</a:t>
            </a:r>
          </a:p>
          <a:p>
            <a:r>
              <a:rPr lang="it-IT" sz="1200" dirty="0"/>
              <a:t>dell’azienda.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2967571" y="1100679"/>
            <a:ext cx="723899" cy="364066"/>
          </a:xfrm>
          <a:prstGeom prst="rect">
            <a:avLst/>
          </a:prstGeom>
          <a:solidFill>
            <a:srgbClr val="C8A6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rtlCol="0" anchor="ctr" anchorCtr="1"/>
          <a:lstStyle/>
          <a:p>
            <a:pPr algn="ctr"/>
            <a:r>
              <a:rPr lang="it-IT" b="1" dirty="0">
                <a:solidFill>
                  <a:srgbClr val="FFFFFF"/>
                </a:solidFill>
              </a:rPr>
              <a:t>1970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908559" y="1464745"/>
            <a:ext cx="2264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 tre cugini Riccardo,</a:t>
            </a:r>
          </a:p>
          <a:p>
            <a:r>
              <a:rPr lang="it-IT" sz="1200" dirty="0"/>
              <a:t>Paolo e Stefano </a:t>
            </a:r>
            <a:r>
              <a:rPr lang="it-IT" sz="1200" dirty="0" err="1"/>
              <a:t>–</a:t>
            </a:r>
            <a:r>
              <a:rPr lang="it-IT" sz="1200" dirty="0"/>
              <a:t> quarta</a:t>
            </a:r>
          </a:p>
          <a:p>
            <a:r>
              <a:rPr lang="it-IT" sz="1200" dirty="0"/>
              <a:t>generazione di </a:t>
            </a:r>
            <a:r>
              <a:rPr lang="it-IT" sz="1200" dirty="0" err="1"/>
              <a:t>Felicetti</a:t>
            </a:r>
            <a:endParaRPr lang="it-IT" sz="1200" dirty="0"/>
          </a:p>
          <a:p>
            <a:r>
              <a:rPr lang="it-IT" sz="1200" dirty="0" err="1"/>
              <a:t>–</a:t>
            </a:r>
            <a:r>
              <a:rPr lang="it-IT" sz="1200" dirty="0"/>
              <a:t> assumono il controllo e</a:t>
            </a:r>
          </a:p>
          <a:p>
            <a:r>
              <a:rPr lang="it-IT" sz="1200" dirty="0"/>
              <a:t>portano l’azienda a un’ulteriore</a:t>
            </a:r>
          </a:p>
          <a:p>
            <a:r>
              <a:rPr lang="it-IT" sz="1200" dirty="0"/>
              <a:t>crescita sui mercati esteri.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001690" y="1100679"/>
            <a:ext cx="723899" cy="364066"/>
          </a:xfrm>
          <a:prstGeom prst="rect">
            <a:avLst/>
          </a:prstGeom>
          <a:solidFill>
            <a:srgbClr val="C8A6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rtlCol="0" anchor="ctr" anchorCtr="1"/>
          <a:lstStyle/>
          <a:p>
            <a:pPr algn="ctr"/>
            <a:r>
              <a:rPr lang="it-IT" b="1" dirty="0">
                <a:solidFill>
                  <a:srgbClr val="FFFFFF"/>
                </a:solidFill>
              </a:rPr>
              <a:t>1995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7226307" y="1464745"/>
            <a:ext cx="2264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Viene siglato con</a:t>
            </a:r>
          </a:p>
          <a:p>
            <a:r>
              <a:rPr lang="it-IT" sz="1200" dirty="0"/>
              <a:t>la Provincia di Trento</a:t>
            </a:r>
          </a:p>
          <a:p>
            <a:r>
              <a:rPr lang="it-IT" sz="1200" dirty="0"/>
              <a:t>l’accordo per la</a:t>
            </a:r>
          </a:p>
          <a:p>
            <a:r>
              <a:rPr lang="it-IT" sz="1200" dirty="0"/>
              <a:t>costruzione della nuova</a:t>
            </a:r>
          </a:p>
          <a:p>
            <a:r>
              <a:rPr lang="it-IT" sz="1200" dirty="0"/>
              <a:t>unità produttiva di</a:t>
            </a:r>
          </a:p>
          <a:p>
            <a:r>
              <a:rPr lang="it-IT" sz="1200" dirty="0" err="1"/>
              <a:t>Molina</a:t>
            </a:r>
            <a:r>
              <a:rPr lang="it-IT" sz="1200" dirty="0"/>
              <a:t> di </a:t>
            </a:r>
            <a:r>
              <a:rPr lang="it-IT" sz="1200" dirty="0" err="1"/>
              <a:t>Fiemme</a:t>
            </a:r>
            <a:r>
              <a:rPr lang="it-IT" sz="1200" dirty="0"/>
              <a:t>.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7319438" y="1100679"/>
            <a:ext cx="723899" cy="364066"/>
          </a:xfrm>
          <a:prstGeom prst="rect">
            <a:avLst/>
          </a:prstGeom>
          <a:solidFill>
            <a:srgbClr val="C8A6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rtlCol="0" anchor="ctr" anchorCtr="1"/>
          <a:lstStyle/>
          <a:p>
            <a:pPr algn="ctr"/>
            <a:r>
              <a:rPr lang="it-IT" b="1" dirty="0">
                <a:solidFill>
                  <a:srgbClr val="FFFFFF"/>
                </a:solidFill>
              </a:rPr>
              <a:t>2017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283642" y="4178314"/>
            <a:ext cx="1392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Emilio, figlio</a:t>
            </a:r>
          </a:p>
          <a:p>
            <a:r>
              <a:rPr lang="it-IT" sz="1200" dirty="0"/>
              <a:t>di Valentino,</a:t>
            </a:r>
          </a:p>
          <a:p>
            <a:r>
              <a:rPr lang="it-IT" sz="1200" dirty="0"/>
              <a:t>prende le redini</a:t>
            </a:r>
          </a:p>
          <a:p>
            <a:r>
              <a:rPr lang="it-IT" sz="1200" dirty="0"/>
              <a:t>del pastificio.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376772" y="3814248"/>
            <a:ext cx="969427" cy="364066"/>
          </a:xfrm>
          <a:prstGeom prst="rect">
            <a:avLst/>
          </a:prstGeom>
          <a:solidFill>
            <a:srgbClr val="C8A6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rtlCol="0" anchor="ctr" anchorCtr="1"/>
          <a:lstStyle/>
          <a:p>
            <a:pPr algn="ctr"/>
            <a:r>
              <a:rPr lang="it-IT" b="1" dirty="0">
                <a:solidFill>
                  <a:srgbClr val="FFFFFF"/>
                </a:solidFill>
              </a:rPr>
              <a:t>anni 20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731446" y="4178314"/>
            <a:ext cx="157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Il quattordicenne Valentino - figlio di Emilio e così</a:t>
            </a:r>
          </a:p>
          <a:p>
            <a:r>
              <a:rPr lang="it-IT" sz="1200" dirty="0"/>
              <a:t>chiamato in onore del</a:t>
            </a:r>
          </a:p>
          <a:p>
            <a:r>
              <a:rPr lang="it-IT" sz="1200" dirty="0"/>
              <a:t>nonno - si presenta</a:t>
            </a:r>
          </a:p>
          <a:p>
            <a:r>
              <a:rPr lang="it-IT" sz="1200" dirty="0"/>
              <a:t>in pastificio per iniziare il suo lavoro.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1824577" y="3814248"/>
            <a:ext cx="723899" cy="364066"/>
          </a:xfrm>
          <a:prstGeom prst="rect">
            <a:avLst/>
          </a:prstGeom>
          <a:solidFill>
            <a:srgbClr val="C8A6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rtlCol="0" anchor="ctr" anchorCtr="1"/>
          <a:lstStyle/>
          <a:p>
            <a:pPr algn="ctr"/>
            <a:r>
              <a:rPr lang="it-IT" b="1" dirty="0">
                <a:solidFill>
                  <a:srgbClr val="FFFFFF"/>
                </a:solidFill>
              </a:rPr>
              <a:t>1949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39598" y="4178314"/>
            <a:ext cx="1699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 Trentino sono presenti ben 11 pastifici. Iniziano le esportazioni in Austria, favorite anche da un accordo</a:t>
            </a:r>
          </a:p>
          <a:p>
            <a:r>
              <a:rPr lang="it-IT" sz="1200" dirty="0"/>
              <a:t>bilaterale a favore del</a:t>
            </a:r>
          </a:p>
          <a:p>
            <a:r>
              <a:rPr lang="it-IT" sz="1200" dirty="0"/>
              <a:t>commercio transfrontaliero.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3532728" y="3814248"/>
            <a:ext cx="723899" cy="364066"/>
          </a:xfrm>
          <a:prstGeom prst="rect">
            <a:avLst/>
          </a:prstGeom>
          <a:solidFill>
            <a:srgbClr val="C8A6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rtlCol="0" anchor="ctr" anchorCtr="1"/>
          <a:lstStyle/>
          <a:p>
            <a:pPr algn="ctr"/>
            <a:r>
              <a:rPr lang="it-IT" b="1" dirty="0">
                <a:solidFill>
                  <a:srgbClr val="FFFFFF"/>
                </a:solidFill>
              </a:rPr>
              <a:t>1956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5232405" y="4178314"/>
            <a:ext cx="17229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Nasce </a:t>
            </a:r>
            <a:r>
              <a:rPr lang="it-IT" sz="1200" dirty="0" err="1"/>
              <a:t>Monograno</a:t>
            </a:r>
            <a:r>
              <a:rPr lang="it-IT" sz="1200" dirty="0"/>
              <a:t> </a:t>
            </a:r>
            <a:r>
              <a:rPr lang="it-IT" sz="1200" dirty="0" err="1"/>
              <a:t>Felicetti</a:t>
            </a:r>
            <a:r>
              <a:rPr lang="it-IT" sz="1200" dirty="0"/>
              <a:t>, espressione di una scelta accurata delle materie prime. Una pasta nata per soddisfare le esigenze di</a:t>
            </a:r>
          </a:p>
          <a:p>
            <a:r>
              <a:rPr lang="it-IT" sz="1200" dirty="0"/>
              <a:t>“pasta </a:t>
            </a:r>
            <a:r>
              <a:rPr lang="it-IT" sz="1200" dirty="0" err="1"/>
              <a:t>lovers</a:t>
            </a:r>
            <a:r>
              <a:rPr lang="it-IT" sz="1200" dirty="0"/>
              <a:t>” e professionisti della ristorazione.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5325536" y="3814248"/>
            <a:ext cx="723899" cy="364066"/>
          </a:xfrm>
          <a:prstGeom prst="rect">
            <a:avLst/>
          </a:prstGeom>
          <a:solidFill>
            <a:srgbClr val="C8A6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rtlCol="0" anchor="ctr" anchorCtr="1"/>
          <a:lstStyle/>
          <a:p>
            <a:pPr algn="ctr"/>
            <a:r>
              <a:rPr lang="it-IT" b="1" dirty="0">
                <a:solidFill>
                  <a:srgbClr val="FFFFFF"/>
                </a:solidFill>
              </a:rPr>
              <a:t>2004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173393" y="4178314"/>
            <a:ext cx="17229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Realizzazione del nuovo stabilimento produttivo di 16.200 metri quadrati a </a:t>
            </a:r>
            <a:r>
              <a:rPr lang="it-IT" sz="1200" dirty="0" err="1"/>
              <a:t>Molina</a:t>
            </a:r>
            <a:r>
              <a:rPr lang="it-IT" sz="1200" dirty="0"/>
              <a:t> di </a:t>
            </a:r>
            <a:r>
              <a:rPr lang="it-IT" sz="1200" dirty="0" err="1"/>
              <a:t>Fiemme</a:t>
            </a:r>
            <a:r>
              <a:rPr lang="it-IT" sz="1200" dirty="0"/>
              <a:t>. Investimento di circa 28 milioni di euro. Lancio di due nuove linee di produzione e acquisto di nuovi macchinari.</a:t>
            </a:r>
          </a:p>
        </p:txBody>
      </p:sp>
      <p:cxnSp>
        <p:nvCxnSpPr>
          <p:cNvPr id="39" name="Connettore 1 38"/>
          <p:cNvCxnSpPr>
            <a:cxnSpLocks/>
          </p:cNvCxnSpPr>
          <p:nvPr/>
        </p:nvCxnSpPr>
        <p:spPr>
          <a:xfrm>
            <a:off x="-635000" y="3293532"/>
            <a:ext cx="10430933" cy="1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uppo 79"/>
          <p:cNvGrpSpPr/>
          <p:nvPr/>
        </p:nvGrpSpPr>
        <p:grpSpPr>
          <a:xfrm>
            <a:off x="294223" y="2934497"/>
            <a:ext cx="165100" cy="443173"/>
            <a:chOff x="294223" y="2934497"/>
            <a:chExt cx="165100" cy="443173"/>
          </a:xfrm>
        </p:grpSpPr>
        <p:sp>
          <p:nvSpPr>
            <p:cNvPr id="46" name="Diamante 45"/>
            <p:cNvSpPr/>
            <p:nvPr/>
          </p:nvSpPr>
          <p:spPr>
            <a:xfrm>
              <a:off x="294223" y="3212570"/>
              <a:ext cx="165100" cy="16510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0" name="Connettore 1 49"/>
            <p:cNvCxnSpPr/>
            <p:nvPr/>
          </p:nvCxnSpPr>
          <p:spPr>
            <a:xfrm rot="5400000" flipH="1" flipV="1">
              <a:off x="246863" y="3101710"/>
              <a:ext cx="259820" cy="158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e 50"/>
            <p:cNvSpPr/>
            <p:nvPr/>
          </p:nvSpPr>
          <p:spPr>
            <a:xfrm>
              <a:off x="354814" y="2934497"/>
              <a:ext cx="45719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8" name="Gruppo 77"/>
          <p:cNvGrpSpPr/>
          <p:nvPr/>
        </p:nvGrpSpPr>
        <p:grpSpPr>
          <a:xfrm>
            <a:off x="935572" y="3210982"/>
            <a:ext cx="165100" cy="318666"/>
            <a:chOff x="820897" y="3210982"/>
            <a:chExt cx="165100" cy="318666"/>
          </a:xfrm>
        </p:grpSpPr>
        <p:sp>
          <p:nvSpPr>
            <p:cNvPr id="61" name="Diamante 60"/>
            <p:cNvSpPr/>
            <p:nvPr/>
          </p:nvSpPr>
          <p:spPr>
            <a:xfrm>
              <a:off x="820897" y="3210982"/>
              <a:ext cx="165100" cy="16510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2" name="Connettore 1 61"/>
            <p:cNvCxnSpPr/>
            <p:nvPr/>
          </p:nvCxnSpPr>
          <p:spPr>
            <a:xfrm rot="5400000" flipH="1" flipV="1">
              <a:off x="773537" y="3371852"/>
              <a:ext cx="259820" cy="158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e 62"/>
            <p:cNvSpPr/>
            <p:nvPr/>
          </p:nvSpPr>
          <p:spPr>
            <a:xfrm>
              <a:off x="881381" y="3483929"/>
              <a:ext cx="45719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/>
          <p:cNvGrpSpPr/>
          <p:nvPr/>
        </p:nvGrpSpPr>
        <p:grpSpPr>
          <a:xfrm>
            <a:off x="4091527" y="2701682"/>
            <a:ext cx="165100" cy="675988"/>
            <a:chOff x="294223" y="2701682"/>
            <a:chExt cx="165100" cy="675988"/>
          </a:xfrm>
        </p:grpSpPr>
        <p:sp>
          <p:nvSpPr>
            <p:cNvPr id="82" name="Diamante 81"/>
            <p:cNvSpPr/>
            <p:nvPr/>
          </p:nvSpPr>
          <p:spPr>
            <a:xfrm>
              <a:off x="294223" y="3212570"/>
              <a:ext cx="165100" cy="16510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3" name="Connettore 1 82"/>
            <p:cNvCxnSpPr/>
            <p:nvPr/>
          </p:nvCxnSpPr>
          <p:spPr>
            <a:xfrm rot="5400000" flipH="1" flipV="1">
              <a:off x="113234" y="2988189"/>
              <a:ext cx="523906" cy="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e 83"/>
            <p:cNvSpPr/>
            <p:nvPr/>
          </p:nvSpPr>
          <p:spPr>
            <a:xfrm>
              <a:off x="354814" y="2701682"/>
              <a:ext cx="45719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5" name="Gruppo 84"/>
          <p:cNvGrpSpPr/>
          <p:nvPr/>
        </p:nvGrpSpPr>
        <p:grpSpPr>
          <a:xfrm>
            <a:off x="2132276" y="3210982"/>
            <a:ext cx="165100" cy="424491"/>
            <a:chOff x="820897" y="3210982"/>
            <a:chExt cx="165100" cy="424491"/>
          </a:xfrm>
        </p:grpSpPr>
        <p:sp>
          <p:nvSpPr>
            <p:cNvPr id="86" name="Diamante 85"/>
            <p:cNvSpPr/>
            <p:nvPr/>
          </p:nvSpPr>
          <p:spPr>
            <a:xfrm>
              <a:off x="820897" y="3210982"/>
              <a:ext cx="165100" cy="16510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7" name="Connettore 1 86"/>
            <p:cNvCxnSpPr/>
            <p:nvPr/>
          </p:nvCxnSpPr>
          <p:spPr>
            <a:xfrm rot="5400000" flipH="1" flipV="1">
              <a:off x="773537" y="3469211"/>
              <a:ext cx="259820" cy="158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e 87"/>
            <p:cNvSpPr/>
            <p:nvPr/>
          </p:nvSpPr>
          <p:spPr>
            <a:xfrm>
              <a:off x="881381" y="3589754"/>
              <a:ext cx="45719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9" name="Gruppo 88"/>
          <p:cNvGrpSpPr/>
          <p:nvPr/>
        </p:nvGrpSpPr>
        <p:grpSpPr>
          <a:xfrm>
            <a:off x="3526370" y="3210982"/>
            <a:ext cx="165100" cy="365229"/>
            <a:chOff x="820897" y="3210982"/>
            <a:chExt cx="165100" cy="365229"/>
          </a:xfrm>
        </p:grpSpPr>
        <p:sp>
          <p:nvSpPr>
            <p:cNvPr id="90" name="Diamante 89"/>
            <p:cNvSpPr/>
            <p:nvPr/>
          </p:nvSpPr>
          <p:spPr>
            <a:xfrm>
              <a:off x="820897" y="3210982"/>
              <a:ext cx="165100" cy="16510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1" name="Connettore 1 90"/>
            <p:cNvCxnSpPr/>
            <p:nvPr/>
          </p:nvCxnSpPr>
          <p:spPr>
            <a:xfrm rot="5400000" flipH="1" flipV="1">
              <a:off x="773537" y="3422648"/>
              <a:ext cx="259820" cy="158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e 91"/>
            <p:cNvSpPr/>
            <p:nvPr/>
          </p:nvSpPr>
          <p:spPr>
            <a:xfrm>
              <a:off x="881381" y="3530492"/>
              <a:ext cx="45719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3" name="Gruppo 92"/>
          <p:cNvGrpSpPr/>
          <p:nvPr/>
        </p:nvGrpSpPr>
        <p:grpSpPr>
          <a:xfrm>
            <a:off x="5056724" y="2934497"/>
            <a:ext cx="165100" cy="443173"/>
            <a:chOff x="294223" y="2934497"/>
            <a:chExt cx="165100" cy="443173"/>
          </a:xfrm>
        </p:grpSpPr>
        <p:sp>
          <p:nvSpPr>
            <p:cNvPr id="94" name="Diamante 93"/>
            <p:cNvSpPr/>
            <p:nvPr/>
          </p:nvSpPr>
          <p:spPr>
            <a:xfrm>
              <a:off x="294223" y="3212570"/>
              <a:ext cx="165100" cy="16510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5" name="Connettore 1 94"/>
            <p:cNvCxnSpPr/>
            <p:nvPr/>
          </p:nvCxnSpPr>
          <p:spPr>
            <a:xfrm rot="5400000" flipH="1" flipV="1">
              <a:off x="246863" y="3101710"/>
              <a:ext cx="259820" cy="158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e 95"/>
            <p:cNvSpPr/>
            <p:nvPr/>
          </p:nvSpPr>
          <p:spPr>
            <a:xfrm>
              <a:off x="354814" y="2934497"/>
              <a:ext cx="45719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7" name="Gruppo 96"/>
          <p:cNvGrpSpPr/>
          <p:nvPr/>
        </p:nvGrpSpPr>
        <p:grpSpPr>
          <a:xfrm>
            <a:off x="6237023" y="3210982"/>
            <a:ext cx="165100" cy="543015"/>
            <a:chOff x="820897" y="3210982"/>
            <a:chExt cx="165100" cy="543015"/>
          </a:xfrm>
        </p:grpSpPr>
        <p:sp>
          <p:nvSpPr>
            <p:cNvPr id="98" name="Diamante 97"/>
            <p:cNvSpPr/>
            <p:nvPr/>
          </p:nvSpPr>
          <p:spPr>
            <a:xfrm>
              <a:off x="820897" y="3210982"/>
              <a:ext cx="165100" cy="16510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9" name="Connettore 1 98"/>
            <p:cNvCxnSpPr/>
            <p:nvPr/>
          </p:nvCxnSpPr>
          <p:spPr>
            <a:xfrm rot="5400000" flipH="1" flipV="1">
              <a:off x="684761" y="3532861"/>
              <a:ext cx="437372" cy="158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e 99"/>
            <p:cNvSpPr/>
            <p:nvPr/>
          </p:nvSpPr>
          <p:spPr>
            <a:xfrm>
              <a:off x="881381" y="3708278"/>
              <a:ext cx="45719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1" name="Gruppo 100"/>
          <p:cNvGrpSpPr/>
          <p:nvPr/>
        </p:nvGrpSpPr>
        <p:grpSpPr>
          <a:xfrm>
            <a:off x="7319438" y="2813867"/>
            <a:ext cx="165100" cy="563803"/>
            <a:chOff x="294223" y="2813867"/>
            <a:chExt cx="165100" cy="563803"/>
          </a:xfrm>
        </p:grpSpPr>
        <p:sp>
          <p:nvSpPr>
            <p:cNvPr id="102" name="Diamante 101"/>
            <p:cNvSpPr/>
            <p:nvPr/>
          </p:nvSpPr>
          <p:spPr>
            <a:xfrm>
              <a:off x="294223" y="3212570"/>
              <a:ext cx="165100" cy="16510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3" name="Connettore 1 102"/>
            <p:cNvCxnSpPr/>
            <p:nvPr/>
          </p:nvCxnSpPr>
          <p:spPr>
            <a:xfrm rot="5400000" flipH="1" flipV="1">
              <a:off x="184641" y="3041078"/>
              <a:ext cx="382676" cy="158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e 103"/>
            <p:cNvSpPr/>
            <p:nvPr/>
          </p:nvSpPr>
          <p:spPr>
            <a:xfrm>
              <a:off x="354814" y="2813867"/>
              <a:ext cx="45719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5" name="Gruppo 104"/>
          <p:cNvGrpSpPr/>
          <p:nvPr/>
        </p:nvGrpSpPr>
        <p:grpSpPr>
          <a:xfrm>
            <a:off x="8161497" y="3210982"/>
            <a:ext cx="165100" cy="365229"/>
            <a:chOff x="820897" y="3210982"/>
            <a:chExt cx="165100" cy="365229"/>
          </a:xfrm>
        </p:grpSpPr>
        <p:sp>
          <p:nvSpPr>
            <p:cNvPr id="106" name="Diamante 105"/>
            <p:cNvSpPr/>
            <p:nvPr/>
          </p:nvSpPr>
          <p:spPr>
            <a:xfrm>
              <a:off x="820897" y="3210982"/>
              <a:ext cx="165100" cy="16510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7" name="Connettore 1 106"/>
            <p:cNvCxnSpPr/>
            <p:nvPr/>
          </p:nvCxnSpPr>
          <p:spPr>
            <a:xfrm rot="5400000" flipH="1" flipV="1">
              <a:off x="773537" y="3422648"/>
              <a:ext cx="259820" cy="158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e 107"/>
            <p:cNvSpPr/>
            <p:nvPr/>
          </p:nvSpPr>
          <p:spPr>
            <a:xfrm>
              <a:off x="881381" y="3530492"/>
              <a:ext cx="45719" cy="4571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9" name="Rettangolo 58">
            <a:extLst>
              <a:ext uri="{FF2B5EF4-FFF2-40B4-BE49-F238E27FC236}">
                <a16:creationId xmlns:a16="http://schemas.microsoft.com/office/drawing/2014/main" id="{C488B373-B815-6846-9B56-0EB77EDD9351}"/>
              </a:ext>
            </a:extLst>
          </p:cNvPr>
          <p:cNvSpPr/>
          <p:nvPr/>
        </p:nvSpPr>
        <p:spPr>
          <a:xfrm>
            <a:off x="7266523" y="3814248"/>
            <a:ext cx="1564209" cy="364066"/>
          </a:xfrm>
          <a:prstGeom prst="rect">
            <a:avLst/>
          </a:prstGeom>
          <a:solidFill>
            <a:srgbClr val="C8A6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rtlCol="0" anchor="ctr" anchorCtr="1"/>
          <a:lstStyle/>
          <a:p>
            <a:pPr algn="ctr"/>
            <a:r>
              <a:rPr lang="it-IT" b="1" dirty="0">
                <a:solidFill>
                  <a:srgbClr val="FFFFFF"/>
                </a:solidFill>
              </a:rPr>
              <a:t>2019 - 2021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F2DD862-28A1-6A4A-B359-A9FEF2E3DDA5}"/>
              </a:ext>
            </a:extLst>
          </p:cNvPr>
          <p:cNvSpPr txBox="1"/>
          <p:nvPr/>
        </p:nvSpPr>
        <p:spPr>
          <a:xfrm>
            <a:off x="-658368" y="7217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355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5" descr="01b.jpg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6" t="9895" r="12518" b="10042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Segnaposto testo 7"/>
          <p:cNvSpPr txBox="1">
            <a:spLocks/>
          </p:cNvSpPr>
          <p:nvPr/>
        </p:nvSpPr>
        <p:spPr>
          <a:xfrm>
            <a:off x="529411" y="1875649"/>
            <a:ext cx="8085179" cy="1049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/>
              <a:t>Il Pastificio produce pasta alla continua ricerca del</a:t>
            </a:r>
          </a:p>
          <a:p>
            <a:pPr algn="ctr"/>
            <a:r>
              <a:rPr lang="it-IT" b="1" dirty="0"/>
              <a:t>perfetto equilibrio tra rispetto della tradizione e innovazione di</a:t>
            </a:r>
          </a:p>
          <a:p>
            <a:pPr algn="ctr"/>
            <a:r>
              <a:rPr lang="it-IT" b="1" dirty="0"/>
              <a:t>prodotto in un continuo scambio reciproco con la natura delle Dolomiti.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4293304"/>
            <a:ext cx="9144000" cy="2571751"/>
          </a:xfrm>
          <a:prstGeom prst="rect">
            <a:avLst/>
          </a:prstGeom>
        </p:spPr>
      </p:pic>
      <p:pic>
        <p:nvPicPr>
          <p:cNvPr id="33" name="Immagine 32"/>
          <p:cNvPicPr preferRelativeResize="0">
            <a:picLocks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638550" y="4293304"/>
            <a:ext cx="39600" cy="2620818"/>
          </a:xfrm>
          <a:prstGeom prst="rect">
            <a:avLst/>
          </a:prstGeom>
        </p:spPr>
      </p:pic>
      <p:pic>
        <p:nvPicPr>
          <p:cNvPr id="34" name="Immagine 33"/>
          <p:cNvPicPr preferRelativeResize="0">
            <a:picLocks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478447" y="4293304"/>
            <a:ext cx="39600" cy="2620818"/>
          </a:xfrm>
          <a:prstGeom prst="rect">
            <a:avLst/>
          </a:prstGeom>
        </p:spPr>
      </p:pic>
      <p:pic>
        <p:nvPicPr>
          <p:cNvPr id="35" name="Immagine 34"/>
          <p:cNvPicPr preferRelativeResize="0">
            <a:picLocks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300896" y="4293304"/>
            <a:ext cx="39600" cy="2620818"/>
          </a:xfrm>
          <a:prstGeom prst="rect">
            <a:avLst/>
          </a:prstGeom>
        </p:spPr>
      </p:pic>
      <p:pic>
        <p:nvPicPr>
          <p:cNvPr id="36" name="Immagine 35"/>
          <p:cNvPicPr preferRelativeResize="0">
            <a:picLocks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816614" y="4293304"/>
            <a:ext cx="39600" cy="2620818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-12700" y="5401730"/>
            <a:ext cx="1847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Magazzino completamente automatizzato</a:t>
            </a:r>
          </a:p>
          <a:p>
            <a:pPr algn="ctr"/>
            <a:r>
              <a:rPr lang="it-IT" sz="1200" dirty="0"/>
              <a:t>di </a:t>
            </a:r>
            <a:r>
              <a:rPr lang="it-IT" sz="1200" b="1" dirty="0">
                <a:solidFill>
                  <a:srgbClr val="008000"/>
                </a:solidFill>
              </a:rPr>
              <a:t>21</a:t>
            </a:r>
            <a:r>
              <a:rPr lang="it-IT" sz="1200" b="1" dirty="0"/>
              <a:t> </a:t>
            </a:r>
            <a:r>
              <a:rPr lang="it-IT" sz="1200" b="1" dirty="0" err="1">
                <a:solidFill>
                  <a:srgbClr val="008000"/>
                </a:solidFill>
              </a:rPr>
              <a:t>m</a:t>
            </a:r>
            <a:r>
              <a:rPr lang="it-IT" sz="1200" dirty="0"/>
              <a:t> di altezza, </a:t>
            </a:r>
            <a:br>
              <a:rPr lang="it-IT" sz="1200" dirty="0"/>
            </a:br>
            <a:r>
              <a:rPr lang="it-IT" sz="1200" dirty="0"/>
              <a:t>di cui </a:t>
            </a:r>
            <a:r>
              <a:rPr lang="it-IT" sz="1200" b="1" dirty="0" err="1">
                <a:solidFill>
                  <a:srgbClr val="008000"/>
                </a:solidFill>
              </a:rPr>
              <a:t>6</a:t>
            </a:r>
            <a:r>
              <a:rPr lang="it-IT" sz="1200" dirty="0"/>
              <a:t> interrati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1847850" y="5401732"/>
            <a:ext cx="1794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8000"/>
                </a:solidFill>
              </a:rPr>
              <a:t>90%</a:t>
            </a:r>
            <a:r>
              <a:rPr lang="it-IT" sz="1200" dirty="0"/>
              <a:t> dell’energia</a:t>
            </a:r>
          </a:p>
          <a:p>
            <a:pPr algn="ctr"/>
            <a:r>
              <a:rPr lang="it-IT" sz="1200" dirty="0"/>
              <a:t>auto-prodotta:</a:t>
            </a:r>
          </a:p>
          <a:p>
            <a:pPr algn="ctr"/>
            <a:r>
              <a:rPr lang="it-IT" sz="1200" b="1" dirty="0">
                <a:solidFill>
                  <a:srgbClr val="008000"/>
                </a:solidFill>
              </a:rPr>
              <a:t>12%</a:t>
            </a:r>
            <a:r>
              <a:rPr lang="it-IT" sz="1200" dirty="0">
                <a:solidFill>
                  <a:srgbClr val="008000"/>
                </a:solidFill>
              </a:rPr>
              <a:t> </a:t>
            </a:r>
            <a:r>
              <a:rPr lang="it-IT" sz="1200" dirty="0"/>
              <a:t>da fotovoltaico</a:t>
            </a:r>
          </a:p>
          <a:p>
            <a:pPr algn="ctr"/>
            <a:r>
              <a:rPr lang="it-IT" sz="1200" dirty="0"/>
              <a:t>e </a:t>
            </a:r>
            <a:r>
              <a:rPr lang="it-IT" sz="1200" b="1" dirty="0">
                <a:solidFill>
                  <a:srgbClr val="008000"/>
                </a:solidFill>
              </a:rPr>
              <a:t>78%</a:t>
            </a:r>
            <a:r>
              <a:rPr lang="it-IT" sz="1200" dirty="0"/>
              <a:t> da un impianto di cogenerazione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642784" y="5401731"/>
            <a:ext cx="1837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8000"/>
                </a:solidFill>
              </a:rPr>
              <a:t>70 </a:t>
            </a:r>
            <a:r>
              <a:rPr lang="it-IT" sz="1200" b="1" dirty="0" err="1">
                <a:solidFill>
                  <a:srgbClr val="008000"/>
                </a:solidFill>
              </a:rPr>
              <a:t>t</a:t>
            </a:r>
            <a:r>
              <a:rPr lang="it-IT" sz="1200" b="1" dirty="0">
                <a:solidFill>
                  <a:srgbClr val="008000"/>
                </a:solidFill>
              </a:rPr>
              <a:t> </a:t>
            </a:r>
            <a:r>
              <a:rPr lang="it-IT" sz="1200" dirty="0"/>
              <a:t>corrispondente</a:t>
            </a:r>
          </a:p>
          <a:p>
            <a:pPr algn="ctr"/>
            <a:r>
              <a:rPr lang="it-IT" sz="1200" dirty="0"/>
              <a:t>a circa </a:t>
            </a:r>
            <a:r>
              <a:rPr lang="it-IT" sz="1200" dirty="0" err="1"/>
              <a:t>1</a:t>
            </a:r>
            <a:r>
              <a:rPr lang="it-IT" sz="1200" dirty="0"/>
              <a:t> </a:t>
            </a:r>
            <a:r>
              <a:rPr lang="it-IT" sz="1200" dirty="0" err="1"/>
              <a:t>mln</a:t>
            </a:r>
            <a:r>
              <a:rPr lang="it-IT" sz="1200" dirty="0"/>
              <a:t> di piatti</a:t>
            </a:r>
          </a:p>
          <a:p>
            <a:pPr algn="ctr"/>
            <a:r>
              <a:rPr lang="it-IT" sz="1200" dirty="0"/>
              <a:t>di pasta prodotti</a:t>
            </a:r>
          </a:p>
          <a:p>
            <a:pPr algn="ctr"/>
            <a:r>
              <a:rPr lang="it-IT" sz="1200" dirty="0"/>
              <a:t>ogni giorno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5492750" y="5401732"/>
            <a:ext cx="1809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8000"/>
                </a:solidFill>
              </a:rPr>
              <a:t>70%</a:t>
            </a:r>
            <a:r>
              <a:rPr lang="it-IT" sz="1200" dirty="0">
                <a:solidFill>
                  <a:srgbClr val="008000"/>
                </a:solidFill>
              </a:rPr>
              <a:t> </a:t>
            </a:r>
            <a:r>
              <a:rPr lang="it-IT" sz="1200" dirty="0"/>
              <a:t>del</a:t>
            </a:r>
            <a:br>
              <a:rPr lang="it-IT" sz="1200" dirty="0"/>
            </a:br>
            <a:r>
              <a:rPr lang="it-IT" sz="1200" dirty="0"/>
              <a:t>fatturato </a:t>
            </a:r>
            <a:br>
              <a:rPr lang="it-IT" sz="1200" dirty="0"/>
            </a:br>
            <a:r>
              <a:rPr lang="it-IT" sz="1200" dirty="0"/>
              <a:t>annuo da </a:t>
            </a:r>
            <a:br>
              <a:rPr lang="it-IT" sz="1200" dirty="0"/>
            </a:br>
            <a:r>
              <a:rPr lang="it-IT" sz="1200" dirty="0" err="1"/>
              <a:t>export </a:t>
            </a:r>
            <a:endParaRPr lang="it-IT" sz="12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7302499" y="5401732"/>
            <a:ext cx="184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8000"/>
                </a:solidFill>
              </a:rPr>
              <a:t>+10%</a:t>
            </a:r>
            <a:r>
              <a:rPr lang="it-IT" sz="1200" dirty="0">
                <a:solidFill>
                  <a:srgbClr val="008000"/>
                </a:solidFill>
              </a:rPr>
              <a:t> </a:t>
            </a:r>
            <a:r>
              <a:rPr lang="it-IT" sz="1200" dirty="0"/>
              <a:t>di </a:t>
            </a:r>
            <a:br>
              <a:rPr lang="it-IT" sz="1200" dirty="0"/>
            </a:br>
            <a:r>
              <a:rPr lang="it-IT" sz="1200" dirty="0"/>
              <a:t>incremento </a:t>
            </a:r>
            <a:br>
              <a:rPr lang="it-IT" sz="1200" dirty="0"/>
            </a:br>
            <a:r>
              <a:rPr lang="it-IT" sz="1200" dirty="0"/>
              <a:t>vendite negli</a:t>
            </a:r>
          </a:p>
          <a:p>
            <a:pPr algn="ctr"/>
            <a:r>
              <a:rPr lang="it-IT" sz="1200" dirty="0"/>
              <a:t>ultimi </a:t>
            </a:r>
            <a:r>
              <a:rPr lang="it-IT" sz="1200" b="1" dirty="0">
                <a:solidFill>
                  <a:srgbClr val="008000"/>
                </a:solidFill>
              </a:rPr>
              <a:t>10</a:t>
            </a:r>
            <a:r>
              <a:rPr lang="it-IT" sz="1200" dirty="0"/>
              <a:t> anni</a:t>
            </a:r>
          </a:p>
        </p:txBody>
      </p:sp>
      <p:pic>
        <p:nvPicPr>
          <p:cNvPr id="43" name="Immagine 4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27721" y="4638026"/>
            <a:ext cx="597829" cy="515202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600325" y="4657413"/>
            <a:ext cx="298450" cy="488373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260850" y="4721428"/>
            <a:ext cx="615950" cy="383707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178550" y="4670113"/>
            <a:ext cx="442691" cy="447722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001000" y="4702378"/>
            <a:ext cx="428549" cy="3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8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01/17/2019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Private Labels Opportunities for Sobeys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-1" y="-1"/>
            <a:ext cx="9144001" cy="6858001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9208" t="3713" r="9208"/>
          <a:stretch/>
        </p:blipFill>
        <p:spPr>
          <a:xfrm>
            <a:off x="-1" y="0"/>
            <a:ext cx="9144000" cy="5505753"/>
          </a:xfrm>
          <a:prstGeom prst="rect">
            <a:avLst/>
          </a:prstGeom>
        </p:spPr>
      </p:pic>
      <p:sp>
        <p:nvSpPr>
          <p:cNvPr id="24" name="Titolo 1">
            <a:extLst>
              <a:ext uri="{FF2B5EF4-FFF2-40B4-BE49-F238E27FC236}">
                <a16:creationId xmlns:a16="http://schemas.microsoft.com/office/drawing/2014/main" id="{EB13F6E6-C755-8E4A-A519-F2E4A667C61A}"/>
              </a:ext>
            </a:extLst>
          </p:cNvPr>
          <p:cNvSpPr txBox="1">
            <a:spLocks/>
          </p:cNvSpPr>
          <p:nvPr/>
        </p:nvSpPr>
        <p:spPr>
          <a:xfrm>
            <a:off x="-1" y="2252695"/>
            <a:ext cx="9144000" cy="4905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dirty="0"/>
              <a:t>Una nuova confezione 100% carta, riciclabile e sostenibile.</a:t>
            </a:r>
            <a:r>
              <a:rPr lang="it-IT" sz="1600" b="0" dirty="0"/>
              <a:t> </a:t>
            </a:r>
          </a:p>
        </p:txBody>
      </p:sp>
      <p:pic>
        <p:nvPicPr>
          <p:cNvPr id="25" name="Immagine 24" descr="LOGO ISTITUZIONALE.png">
            <a:extLst>
              <a:ext uri="{FF2B5EF4-FFF2-40B4-BE49-F238E27FC236}">
                <a16:creationId xmlns:a16="http://schemas.microsoft.com/office/drawing/2014/main" id="{21ED38B4-3F43-EF44-AA98-E5ECC2AC54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59" y="264152"/>
            <a:ext cx="1717610" cy="1717610"/>
          </a:xfrm>
          <a:prstGeom prst="rect">
            <a:avLst/>
          </a:prstGeom>
        </p:spPr>
      </p:pic>
      <p:pic>
        <p:nvPicPr>
          <p:cNvPr id="26" name="Immagine 25" descr="gamma.png">
            <a:extLst>
              <a:ext uri="{FF2B5EF4-FFF2-40B4-BE49-F238E27FC236}">
                <a16:creationId xmlns:a16="http://schemas.microsoft.com/office/drawing/2014/main" id="{9371E155-7170-CD4E-A170-17B5B1D6DF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" y="3062843"/>
            <a:ext cx="7738534" cy="3315712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1748B3BD-1726-6341-A739-CC789DD830AE}"/>
              </a:ext>
            </a:extLst>
          </p:cNvPr>
          <p:cNvSpPr txBox="1">
            <a:spLocks/>
          </p:cNvSpPr>
          <p:nvPr/>
        </p:nvSpPr>
        <p:spPr>
          <a:xfrm>
            <a:off x="-2" y="2538418"/>
            <a:ext cx="9144000" cy="4905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0" i="1" dirty="0"/>
              <a:t>carta pura cellulosa – certificata PEFC – riciclabile al 100% </a:t>
            </a:r>
          </a:p>
          <a:p>
            <a:pPr algn="ctr"/>
            <a:r>
              <a:rPr lang="it-IT" sz="1800" b="0" dirty="0" err="1"/>
              <a:t> </a:t>
            </a:r>
            <a:endParaRPr lang="it-IT" sz="1800" b="0" dirty="0"/>
          </a:p>
        </p:txBody>
      </p:sp>
    </p:spTree>
    <p:extLst>
      <p:ext uri="{BB962C8B-B14F-4D97-AF65-F5344CB8AC3E}">
        <p14:creationId xmlns:p14="http://schemas.microsoft.com/office/powerpoint/2010/main" val="210207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4294967295"/>
          </p:nvPr>
        </p:nvSpPr>
        <p:spPr>
          <a:xfrm>
            <a:off x="-69989" y="4104409"/>
            <a:ext cx="9283979" cy="352425"/>
          </a:xfrm>
        </p:spPr>
        <p:txBody>
          <a:bodyPr>
            <a:normAutofit/>
          </a:bodyPr>
          <a:lstStyle/>
          <a:p>
            <a:pPr algn="ctr"/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Impastiamo la farina con il cielo</a:t>
            </a:r>
          </a:p>
        </p:txBody>
      </p:sp>
      <p:pic>
        <p:nvPicPr>
          <p:cNvPr id="4" name="Immagine 3" descr="LOGO ISTITUZIONALE.png">
            <a:extLst>
              <a:ext uri="{FF2B5EF4-FFF2-40B4-BE49-F238E27FC236}">
                <a16:creationId xmlns:a16="http://schemas.microsoft.com/office/drawing/2014/main" id="{D354CF17-FAD2-BB4C-AB9E-92CECB8C2D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79" y="-175826"/>
            <a:ext cx="3208867" cy="32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1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Adiacenza">
  <a:themeElements>
    <a:clrScheme name="Felicetti">
      <a:dk1>
        <a:srgbClr val="505050"/>
      </a:dk1>
      <a:lt1>
        <a:srgbClr val="3F3F3F"/>
      </a:lt1>
      <a:dk2>
        <a:srgbClr val="BDBCA7"/>
      </a:dk2>
      <a:lt2>
        <a:srgbClr val="EBE3CF"/>
      </a:lt2>
      <a:accent1>
        <a:srgbClr val="D5D3B9"/>
      </a:accent1>
      <a:accent2>
        <a:srgbClr val="C64F40"/>
      </a:accent2>
      <a:accent3>
        <a:srgbClr val="C32220"/>
      </a:accent3>
      <a:accent4>
        <a:srgbClr val="B21621"/>
      </a:accent4>
      <a:accent5>
        <a:srgbClr val="EAEED8"/>
      </a:accent5>
      <a:accent6>
        <a:srgbClr val="D5D3B9"/>
      </a:accent6>
      <a:hlink>
        <a:srgbClr val="414139"/>
      </a:hlink>
      <a:folHlink>
        <a:srgbClr val="C625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iacenza">
  <a:themeElements>
    <a:clrScheme name="Felicetti">
      <a:dk1>
        <a:srgbClr val="505050"/>
      </a:dk1>
      <a:lt1>
        <a:srgbClr val="3F3F3F"/>
      </a:lt1>
      <a:dk2>
        <a:srgbClr val="BDBCA7"/>
      </a:dk2>
      <a:lt2>
        <a:srgbClr val="EBE3CF"/>
      </a:lt2>
      <a:accent1>
        <a:srgbClr val="D5D3B9"/>
      </a:accent1>
      <a:accent2>
        <a:srgbClr val="C64F40"/>
      </a:accent2>
      <a:accent3>
        <a:srgbClr val="C32220"/>
      </a:accent3>
      <a:accent4>
        <a:srgbClr val="B21621"/>
      </a:accent4>
      <a:accent5>
        <a:srgbClr val="EAEED8"/>
      </a:accent5>
      <a:accent6>
        <a:srgbClr val="D5D3B9"/>
      </a:accent6>
      <a:hlink>
        <a:srgbClr val="414139"/>
      </a:hlink>
      <a:folHlink>
        <a:srgbClr val="C625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diacenza">
  <a:themeElements>
    <a:clrScheme name="Felicetti">
      <a:dk1>
        <a:srgbClr val="505050"/>
      </a:dk1>
      <a:lt1>
        <a:srgbClr val="3F3F3F"/>
      </a:lt1>
      <a:dk2>
        <a:srgbClr val="BDBCA7"/>
      </a:dk2>
      <a:lt2>
        <a:srgbClr val="EBE3CF"/>
      </a:lt2>
      <a:accent1>
        <a:srgbClr val="D5D3B9"/>
      </a:accent1>
      <a:accent2>
        <a:srgbClr val="C64F40"/>
      </a:accent2>
      <a:accent3>
        <a:srgbClr val="C32220"/>
      </a:accent3>
      <a:accent4>
        <a:srgbClr val="B21621"/>
      </a:accent4>
      <a:accent5>
        <a:srgbClr val="EAEED8"/>
      </a:accent5>
      <a:accent6>
        <a:srgbClr val="D5D3B9"/>
      </a:accent6>
      <a:hlink>
        <a:srgbClr val="414139"/>
      </a:hlink>
      <a:folHlink>
        <a:srgbClr val="C625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diacenza">
  <a:themeElements>
    <a:clrScheme name="Felicetti">
      <a:dk1>
        <a:srgbClr val="505050"/>
      </a:dk1>
      <a:lt1>
        <a:srgbClr val="3F3F3F"/>
      </a:lt1>
      <a:dk2>
        <a:srgbClr val="BDBCA7"/>
      </a:dk2>
      <a:lt2>
        <a:srgbClr val="EBE3CF"/>
      </a:lt2>
      <a:accent1>
        <a:srgbClr val="D5D3B9"/>
      </a:accent1>
      <a:accent2>
        <a:srgbClr val="C64F40"/>
      </a:accent2>
      <a:accent3>
        <a:srgbClr val="C32220"/>
      </a:accent3>
      <a:accent4>
        <a:srgbClr val="B21621"/>
      </a:accent4>
      <a:accent5>
        <a:srgbClr val="EAEED8"/>
      </a:accent5>
      <a:accent6>
        <a:srgbClr val="D5D3B9"/>
      </a:accent6>
      <a:hlink>
        <a:srgbClr val="414139"/>
      </a:hlink>
      <a:folHlink>
        <a:srgbClr val="C625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366</Words>
  <Application>Microsoft Office PowerPoint</Application>
  <PresentationFormat>Presentazione su schermo (4:3)</PresentationFormat>
  <Paragraphs>66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</vt:lpstr>
      <vt:lpstr>4_Adiacenza</vt:lpstr>
      <vt:lpstr>1_Adiacenza</vt:lpstr>
      <vt:lpstr>3_Adiacenza</vt:lpstr>
      <vt:lpstr>2_Adiacenza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copertina</dc:title>
  <dc:creator>hmc</dc:creator>
  <cp:lastModifiedBy>Laura Ricci</cp:lastModifiedBy>
  <cp:revision>115</cp:revision>
  <cp:lastPrinted>2018-08-23T12:29:09Z</cp:lastPrinted>
  <dcterms:created xsi:type="dcterms:W3CDTF">2018-08-23T08:45:09Z</dcterms:created>
  <dcterms:modified xsi:type="dcterms:W3CDTF">2021-05-08T07:21:39Z</dcterms:modified>
</cp:coreProperties>
</file>