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D"/>
    <a:srgbClr val="BF80B7"/>
    <a:srgbClr val="652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13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4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37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99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84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62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1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12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06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34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53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E27C-38C2-F145-8C3B-2D3FE2568F04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52A6-CDF5-8A43-9EB5-F5CD66888E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4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2307279-C451-9941-B184-E9C64B525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E5C8DDAC-318E-364E-9197-CB02D2B37BF9}"/>
              </a:ext>
            </a:extLst>
          </p:cNvPr>
          <p:cNvSpPr/>
          <p:nvPr/>
        </p:nvSpPr>
        <p:spPr>
          <a:xfrm>
            <a:off x="2" y="5467419"/>
            <a:ext cx="9143999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GIRO D’ITALIA DELLA CSR | TRENTO | 12 maggio 2021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8D6014-BBC4-4B20-A04D-0657040702F1}"/>
              </a:ext>
            </a:extLst>
          </p:cNvPr>
          <p:cNvSpPr txBox="1"/>
          <p:nvPr/>
        </p:nvSpPr>
        <p:spPr>
          <a:xfrm>
            <a:off x="6412664" y="2002414"/>
            <a:ext cx="2731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ECONOMIA CIRCOLARE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224356" y="2002414"/>
            <a:ext cx="2116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prstClr val="white"/>
                </a:solidFill>
              </a:rPr>
              <a:t>SOSTENIBILITÀ AMBIENTALE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56993" y="4727893"/>
            <a:ext cx="4030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prstClr val="white"/>
                </a:solidFill>
              </a:rPr>
              <a:t>BASSA PRODUZIONE DI RIFIUTI</a:t>
            </a:r>
          </a:p>
        </p:txBody>
      </p:sp>
    </p:spTree>
    <p:extLst>
      <p:ext uri="{BB962C8B-B14F-4D97-AF65-F5344CB8AC3E}">
        <p14:creationId xmlns:p14="http://schemas.microsoft.com/office/powerpoint/2010/main" val="374848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25C97CE-B00C-7144-9CAB-0C0455B05065}"/>
              </a:ext>
            </a:extLst>
          </p:cNvPr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00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/>
          <a:p>
            <a:pPr algn="ctr">
              <a:lnSpc>
                <a:spcPts val="4560"/>
              </a:lnSpc>
            </a:pPr>
            <a:endParaRPr lang="it-IT" b="1" dirty="0">
              <a:solidFill>
                <a:schemeClr val="bg1"/>
              </a:solidFill>
              <a:latin typeface="Roboto" pitchFamily="2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EE39D23-CFC7-EE42-8B03-756D01C05F46}"/>
              </a:ext>
            </a:extLst>
          </p:cNvPr>
          <p:cNvSpPr txBox="1"/>
          <p:nvPr/>
        </p:nvSpPr>
        <p:spPr>
          <a:xfrm>
            <a:off x="592852" y="355334"/>
            <a:ext cx="7885323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RAME RIGENERATO E GARANZIA DI RIDUZIONE DELLA CO</a:t>
            </a:r>
            <a:r>
              <a:rPr lang="it-IT" sz="2400" b="1" baseline="-25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1E9F49-842E-4A64-B397-87B4ED7E7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84" y="2605667"/>
            <a:ext cx="1108390" cy="1627584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55B5033E-7141-4FF9-9B57-E2439E0E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85614"/>
            <a:ext cx="1153664" cy="1153664"/>
          </a:xfrm>
          <a:prstGeom prst="rect">
            <a:avLst/>
          </a:prstGeom>
          <a:noFill/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ECEAE58-EA0A-46EE-A66C-2E7CBC983408}"/>
              </a:ext>
            </a:extLst>
          </p:cNvPr>
          <p:cNvSpPr txBox="1"/>
          <p:nvPr/>
        </p:nvSpPr>
        <p:spPr>
          <a:xfrm>
            <a:off x="452761" y="5973074"/>
            <a:ext cx="32137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509D"/>
                </a:solidFill>
                <a:latin typeface="+mj-lt"/>
              </a:rPr>
              <a:t>Poltiglia Flow 10 % Cu SC (1,00kg)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77C1152-DEA5-4AA8-88B1-27ADF96AD66F}"/>
              </a:ext>
            </a:extLst>
          </p:cNvPr>
          <p:cNvSpPr txBox="1"/>
          <p:nvPr/>
        </p:nvSpPr>
        <p:spPr>
          <a:xfrm>
            <a:off x="6011699" y="3142460"/>
            <a:ext cx="12952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b="1" dirty="0">
                <a:solidFill>
                  <a:srgbClr val="00509D"/>
                </a:solidFill>
                <a:latin typeface="Helvetica-Black" pitchFamily="34" charset="0"/>
              </a:rPr>
              <a:t>0,77 kg </a:t>
            </a:r>
          </a:p>
          <a:p>
            <a:pPr algn="r"/>
            <a:r>
              <a:rPr lang="it-IT" sz="1200" b="1" dirty="0">
                <a:solidFill>
                  <a:srgbClr val="00509D"/>
                </a:solidFill>
                <a:latin typeface="Helvetica-Black" pitchFamily="34" charset="0"/>
              </a:rPr>
              <a:t>CO</a:t>
            </a:r>
            <a:r>
              <a:rPr lang="it-IT" sz="1200" b="1" baseline="-25000" dirty="0">
                <a:solidFill>
                  <a:srgbClr val="00509D"/>
                </a:solidFill>
                <a:latin typeface="Helvetica-Black" pitchFamily="34" charset="0"/>
              </a:rPr>
              <a:t>2</a:t>
            </a:r>
            <a:r>
              <a:rPr lang="it-IT" sz="1200" b="1" dirty="0">
                <a:solidFill>
                  <a:srgbClr val="00509D"/>
                </a:solidFill>
                <a:latin typeface="Helvetica-Black" pitchFamily="34" charset="0"/>
              </a:rPr>
              <a:t> </a:t>
            </a:r>
            <a:r>
              <a:rPr lang="it-IT" sz="1200" b="1" dirty="0" err="1">
                <a:solidFill>
                  <a:srgbClr val="00509D"/>
                </a:solidFill>
                <a:latin typeface="Helvetica-Black" pitchFamily="34" charset="0"/>
              </a:rPr>
              <a:t>eq</a:t>
            </a:r>
            <a:r>
              <a:rPr lang="it-IT" sz="1100" dirty="0">
                <a:solidFill>
                  <a:srgbClr val="00509D"/>
                </a:solidFill>
                <a:latin typeface="Helvetica-Black" pitchFamily="34" charset="0"/>
              </a:rPr>
              <a:t>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DD2E56F-213C-463C-8656-DA0804BA4CBD}"/>
              </a:ext>
            </a:extLst>
          </p:cNvPr>
          <p:cNvSpPr txBox="1"/>
          <p:nvPr/>
        </p:nvSpPr>
        <p:spPr>
          <a:xfrm>
            <a:off x="6154756" y="4985447"/>
            <a:ext cx="11521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800" b="1" dirty="0">
                <a:solidFill>
                  <a:srgbClr val="00509D"/>
                </a:solidFill>
                <a:latin typeface="Helvetica-Black" pitchFamily="34" charset="0"/>
              </a:rPr>
              <a:t>0,56 kg </a:t>
            </a:r>
          </a:p>
          <a:p>
            <a:pPr algn="r"/>
            <a:r>
              <a:rPr lang="it-IT" sz="1200" b="1" dirty="0">
                <a:solidFill>
                  <a:srgbClr val="00509D"/>
                </a:solidFill>
                <a:latin typeface="Helvetica-Black" pitchFamily="34" charset="0"/>
              </a:rPr>
              <a:t>CO</a:t>
            </a:r>
            <a:r>
              <a:rPr lang="it-IT" sz="1200" b="1" baseline="-25000" dirty="0">
                <a:solidFill>
                  <a:srgbClr val="00509D"/>
                </a:solidFill>
                <a:latin typeface="Helvetica-Black" pitchFamily="34" charset="0"/>
              </a:rPr>
              <a:t>2</a:t>
            </a:r>
            <a:r>
              <a:rPr lang="it-IT" sz="1200" b="1" dirty="0">
                <a:solidFill>
                  <a:srgbClr val="00509D"/>
                </a:solidFill>
                <a:latin typeface="Helvetica-Black" pitchFamily="34" charset="0"/>
              </a:rPr>
              <a:t> </a:t>
            </a:r>
            <a:r>
              <a:rPr lang="it-IT" sz="1200" b="1" dirty="0" err="1">
                <a:solidFill>
                  <a:srgbClr val="00509D"/>
                </a:solidFill>
                <a:latin typeface="Helvetica-Black" pitchFamily="34" charset="0"/>
              </a:rPr>
              <a:t>eq</a:t>
            </a:r>
            <a:r>
              <a:rPr lang="it-IT" sz="1100" dirty="0">
                <a:solidFill>
                  <a:srgbClr val="00509D"/>
                </a:solidFill>
                <a:latin typeface="Helvetica-Black" pitchFamily="34" charset="0"/>
              </a:rPr>
              <a:t>.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C460DBF-B383-4A31-8665-F464CF697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103" y="4767917"/>
            <a:ext cx="673552" cy="989058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0E02D78-FDE0-4CE2-8739-62AEDD56D2E9}"/>
              </a:ext>
            </a:extLst>
          </p:cNvPr>
          <p:cNvSpPr txBox="1"/>
          <p:nvPr/>
        </p:nvSpPr>
        <p:spPr>
          <a:xfrm>
            <a:off x="557339" y="1621073"/>
            <a:ext cx="78853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509D"/>
                </a:solidFill>
                <a:latin typeface="Helvetica-Black" pitchFamily="34" charset="0"/>
              </a:rPr>
              <a:t>GRAZIE ALL’USO DI </a:t>
            </a:r>
            <a:r>
              <a:rPr lang="it-IT" sz="1800" b="1" dirty="0">
                <a:solidFill>
                  <a:srgbClr val="00509D"/>
                </a:solidFill>
                <a:latin typeface="Helvetica-Black" pitchFamily="34" charset="0"/>
              </a:rPr>
              <a:t>RAME RIGENERATO </a:t>
            </a:r>
          </a:p>
          <a:p>
            <a:pPr algn="ctr"/>
            <a:r>
              <a:rPr lang="it-IT" sz="3200" b="1" dirty="0">
                <a:solidFill>
                  <a:srgbClr val="00509D"/>
                </a:solidFill>
                <a:latin typeface="Helvetica-Black" pitchFamily="34" charset="0"/>
              </a:rPr>
              <a:t>-27% DI CO</a:t>
            </a:r>
            <a:r>
              <a:rPr lang="it-IT" sz="3200" b="1" baseline="-25000" dirty="0">
                <a:solidFill>
                  <a:srgbClr val="00509D"/>
                </a:solidFill>
                <a:latin typeface="Helvetica-Black" pitchFamily="34" charset="0"/>
              </a:rPr>
              <a:t>2</a:t>
            </a:r>
            <a:r>
              <a:rPr lang="it-IT" sz="3200" b="1" dirty="0">
                <a:solidFill>
                  <a:srgbClr val="00509D"/>
                </a:solidFill>
                <a:latin typeface="Helvetica-Black" pitchFamily="34" charset="0"/>
              </a:rPr>
              <a:t> IMMESSA</a:t>
            </a:r>
          </a:p>
        </p:txBody>
      </p:sp>
      <p:pic>
        <p:nvPicPr>
          <p:cNvPr id="21" name="Immagine 20" descr="Immagine che contiene testo&#10;&#10;Descrizione generata automaticamente">
            <a:extLst>
              <a:ext uri="{FF2B5EF4-FFF2-40B4-BE49-F238E27FC236}">
                <a16:creationId xmlns:a16="http://schemas.microsoft.com/office/drawing/2014/main" id="{9AB728E7-E6D2-4010-B6A9-BAF57C53D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1" y="2831642"/>
            <a:ext cx="4004449" cy="3600000"/>
          </a:xfrm>
          <a:prstGeom prst="rect">
            <a:avLst/>
          </a:prstGeom>
        </p:spPr>
      </p:pic>
      <p:pic>
        <p:nvPicPr>
          <p:cNvPr id="22" name="Picture 2" descr="Risultati immagini per sud america">
            <a:extLst>
              <a:ext uri="{FF2B5EF4-FFF2-40B4-BE49-F238E27FC236}">
                <a16:creationId xmlns:a16="http://schemas.microsoft.com/office/drawing/2014/main" id="{868D2C2B-53DA-46BE-BD19-7F1F0A2F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2" y="2915989"/>
            <a:ext cx="1006940" cy="100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212BAC-A3B9-440D-A4B9-B2B16EB637A0}"/>
              </a:ext>
            </a:extLst>
          </p:cNvPr>
          <p:cNvSpPr txBox="1"/>
          <p:nvPr/>
        </p:nvSpPr>
        <p:spPr>
          <a:xfrm>
            <a:off x="4264495" y="3958521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Rame da miniera</a:t>
            </a:r>
          </a:p>
        </p:txBody>
      </p:sp>
    </p:spTree>
    <p:extLst>
      <p:ext uri="{BB962C8B-B14F-4D97-AF65-F5344CB8AC3E}">
        <p14:creationId xmlns:p14="http://schemas.microsoft.com/office/powerpoint/2010/main" val="375535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B13530E-1AAF-8C4E-891E-2A9D9BA3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" y="1343347"/>
            <a:ext cx="7667241" cy="467484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25C97CE-B00C-7144-9CAB-0C0455B05065}"/>
              </a:ext>
            </a:extLst>
          </p:cNvPr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00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/>
          <a:lstStyle/>
          <a:p>
            <a:pPr algn="ctr">
              <a:lnSpc>
                <a:spcPts val="4560"/>
              </a:lnSpc>
            </a:pPr>
            <a:endParaRPr lang="it-IT" b="1" dirty="0">
              <a:solidFill>
                <a:schemeClr val="bg1"/>
              </a:solidFill>
              <a:latin typeface="Roboto" pitchFamily="2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EE39D23-CFC7-EE42-8B03-756D01C05F46}"/>
              </a:ext>
            </a:extLst>
          </p:cNvPr>
          <p:cNvSpPr txBox="1"/>
          <p:nvPr/>
        </p:nvSpPr>
        <p:spPr>
          <a:xfrm>
            <a:off x="592852" y="355334"/>
            <a:ext cx="812970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CIRCOLARITÀ. INNOVATIVA DI NATURA.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2CAEE11-F8E6-4E5E-9784-8E8834A5E974}"/>
              </a:ext>
            </a:extLst>
          </p:cNvPr>
          <p:cNvSpPr txBox="1"/>
          <p:nvPr/>
        </p:nvSpPr>
        <p:spPr>
          <a:xfrm>
            <a:off x="6109020" y="1379977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Agrofarmaci </a:t>
            </a:r>
          </a:p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Rameici</a:t>
            </a:r>
          </a:p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«Hi-Tech»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3AFD57-8539-4CA1-8A8D-F9914B63275D}"/>
              </a:ext>
            </a:extLst>
          </p:cNvPr>
          <p:cNvSpPr txBox="1"/>
          <p:nvPr/>
        </p:nvSpPr>
        <p:spPr>
          <a:xfrm>
            <a:off x="7601736" y="352378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Impiego</a:t>
            </a:r>
          </a:p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campo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7B8129-6182-4B2B-8F15-6997795BD09B}"/>
              </a:ext>
            </a:extLst>
          </p:cNvPr>
          <p:cNvSpPr txBox="1"/>
          <p:nvPr/>
        </p:nvSpPr>
        <p:spPr>
          <a:xfrm>
            <a:off x="5958098" y="5329987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Assorbimento </a:t>
            </a:r>
          </a:p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 rame con batteri e piante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5212BAC-A3B9-440D-A4B9-B2B16EB637A0}"/>
              </a:ext>
            </a:extLst>
          </p:cNvPr>
          <p:cNvSpPr txBox="1"/>
          <p:nvPr/>
        </p:nvSpPr>
        <p:spPr>
          <a:xfrm>
            <a:off x="1837977" y="495163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Sfalcio piante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212BAC-A3B9-440D-A4B9-B2B16EB637A0}"/>
              </a:ext>
            </a:extLst>
          </p:cNvPr>
          <p:cNvSpPr txBox="1"/>
          <p:nvPr/>
        </p:nvSpPr>
        <p:spPr>
          <a:xfrm>
            <a:off x="272413" y="2066428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Foraggio per </a:t>
            </a:r>
          </a:p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Allevamenti </a:t>
            </a:r>
          </a:p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Zootecnici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212BAC-A3B9-440D-A4B9-B2B16EB637A0}"/>
              </a:ext>
            </a:extLst>
          </p:cNvPr>
          <p:cNvSpPr txBox="1"/>
          <p:nvPr/>
        </p:nvSpPr>
        <p:spPr>
          <a:xfrm>
            <a:off x="3015164" y="3062124"/>
            <a:ext cx="157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509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MANICA SPA</a:t>
            </a:r>
          </a:p>
        </p:txBody>
      </p:sp>
    </p:spTree>
    <p:extLst>
      <p:ext uri="{BB962C8B-B14F-4D97-AF65-F5344CB8AC3E}">
        <p14:creationId xmlns:p14="http://schemas.microsoft.com/office/powerpoint/2010/main" val="1421909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88</Words>
  <Application>Microsoft Office PowerPoint</Application>
  <PresentationFormat>Presentazione su schermo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Helvetica-Black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Laura Ricci</cp:lastModifiedBy>
  <cp:revision>63</cp:revision>
  <dcterms:created xsi:type="dcterms:W3CDTF">2020-08-27T14:33:45Z</dcterms:created>
  <dcterms:modified xsi:type="dcterms:W3CDTF">2021-05-05T09:21:41Z</dcterms:modified>
</cp:coreProperties>
</file>